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3" r:id="rId5"/>
    <p:sldId id="286" r:id="rId6"/>
    <p:sldId id="287" r:id="rId7"/>
    <p:sldId id="288" r:id="rId8"/>
    <p:sldId id="289" r:id="rId9"/>
    <p:sldId id="270" r:id="rId10"/>
    <p:sldId id="265" r:id="rId11"/>
    <p:sldId id="268" r:id="rId12"/>
    <p:sldId id="307" r:id="rId13"/>
    <p:sldId id="269" r:id="rId14"/>
    <p:sldId id="290" r:id="rId15"/>
    <p:sldId id="291" r:id="rId16"/>
    <p:sldId id="292" r:id="rId17"/>
    <p:sldId id="293" r:id="rId18"/>
    <p:sldId id="294" r:id="rId19"/>
    <p:sldId id="295" r:id="rId20"/>
    <p:sldId id="261" r:id="rId21"/>
    <p:sldId id="274" r:id="rId22"/>
    <p:sldId id="275" r:id="rId23"/>
    <p:sldId id="271" r:id="rId24"/>
    <p:sldId id="296" r:id="rId25"/>
    <p:sldId id="297" r:id="rId26"/>
    <p:sldId id="272" r:id="rId27"/>
    <p:sldId id="273" r:id="rId28"/>
    <p:sldId id="276" r:id="rId29"/>
    <p:sldId id="277" r:id="rId30"/>
    <p:sldId id="278" r:id="rId31"/>
    <p:sldId id="298" r:id="rId32"/>
    <p:sldId id="299" r:id="rId33"/>
    <p:sldId id="300" r:id="rId34"/>
    <p:sldId id="262" r:id="rId35"/>
    <p:sldId id="283" r:id="rId36"/>
    <p:sldId id="284" r:id="rId37"/>
    <p:sldId id="282" r:id="rId38"/>
    <p:sldId id="308" r:id="rId39"/>
    <p:sldId id="302" r:id="rId40"/>
    <p:sldId id="285" r:id="rId41"/>
    <p:sldId id="303" r:id="rId42"/>
    <p:sldId id="304" r:id="rId43"/>
    <p:sldId id="305" r:id="rId44"/>
    <p:sldId id="306"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87"/>
    <p:restoredTop sz="94668"/>
  </p:normalViewPr>
  <p:slideViewPr>
    <p:cSldViewPr snapToGrid="0" snapToObjects="1">
      <p:cViewPr varScale="1">
        <p:scale>
          <a:sx n="108" d="100"/>
          <a:sy n="108" d="100"/>
        </p:scale>
        <p:origin x="26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069A4-6A70-554B-819F-87458FD36B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E2D023-193D-EC46-BA66-A7469C45CF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10C03A-4195-F647-9AF6-5758097E102B}"/>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5" name="Footer Placeholder 4">
            <a:extLst>
              <a:ext uri="{FF2B5EF4-FFF2-40B4-BE49-F238E27FC236}">
                <a16:creationId xmlns:a16="http://schemas.microsoft.com/office/drawing/2014/main" id="{3BDF83C8-6525-324C-9F17-E14A11967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E32910-930C-7F47-97F2-AB5AEBE5D004}"/>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902637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5198A-C75C-3943-8D87-19566B5768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F2850F-33A7-1949-84EE-691E6079EC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95065A-5771-F84D-9810-F4D2C920FAAF}"/>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5" name="Footer Placeholder 4">
            <a:extLst>
              <a:ext uri="{FF2B5EF4-FFF2-40B4-BE49-F238E27FC236}">
                <a16:creationId xmlns:a16="http://schemas.microsoft.com/office/drawing/2014/main" id="{58553D9B-6A02-DB4E-A4E4-B1066D67B2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54FE62-751C-CE48-9BF4-94CE1A1E82D0}"/>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59154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64731D-6BBA-0842-9287-DCDA331F49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5E15E9-D05C-4D48-8CF4-6201CE9010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61208B-235E-644B-B125-591DE42DAF89}"/>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5" name="Footer Placeholder 4">
            <a:extLst>
              <a:ext uri="{FF2B5EF4-FFF2-40B4-BE49-F238E27FC236}">
                <a16:creationId xmlns:a16="http://schemas.microsoft.com/office/drawing/2014/main" id="{79F92151-EE76-6046-8AC1-C08DEE95AE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CA84A6-C16C-0B42-BF1B-102B4466AC04}"/>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216936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4423E-0986-B745-B725-13F852EB95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BF9A00-4532-3743-B78C-E8CBF74307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B2D44A-E917-D843-8AC5-142B32EF2381}"/>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5" name="Footer Placeholder 4">
            <a:extLst>
              <a:ext uri="{FF2B5EF4-FFF2-40B4-BE49-F238E27FC236}">
                <a16:creationId xmlns:a16="http://schemas.microsoft.com/office/drawing/2014/main" id="{4D44858D-0079-4A4A-A722-FFF0D465C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8F7281-6736-E641-ABD2-A5081EB950FC}"/>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352542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299D9-83F2-3449-8C06-8BCB4A08C1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1CC962-1301-6543-BD33-9DD9B8870D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C6E1F1-2EC8-C541-B970-013568A7A9B6}"/>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5" name="Footer Placeholder 4">
            <a:extLst>
              <a:ext uri="{FF2B5EF4-FFF2-40B4-BE49-F238E27FC236}">
                <a16:creationId xmlns:a16="http://schemas.microsoft.com/office/drawing/2014/main" id="{DA91CE01-D661-464C-9835-C3B4F62AA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506BD-9038-2741-AEC7-BC50A50A7929}"/>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293116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C218A-9059-F54F-93E0-198E9F3C1C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756A1B-7A87-B244-99EA-041FAFAB80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E9BB1C-AE15-0D43-AD54-1E5E5A8F2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1ECE89-1105-EA48-A6CD-1C24B35E8F6B}"/>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6" name="Footer Placeholder 5">
            <a:extLst>
              <a:ext uri="{FF2B5EF4-FFF2-40B4-BE49-F238E27FC236}">
                <a16:creationId xmlns:a16="http://schemas.microsoft.com/office/drawing/2014/main" id="{0E966993-B70A-2C42-B6A8-FA89570493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E93AAD-571B-D74D-B923-583BB984F523}"/>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2183204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589A9-E289-8B4E-BE44-7EA108C873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DC6AC6F-DABB-0C49-A376-3C1A321110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75D07F-1971-9D42-8D95-A751607F1A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55A963C-8CA5-BE4D-A433-90C4B8ED49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A9B0BA-60A3-884E-A5E5-57BA166E47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3B847A-ACC9-4C49-8F1E-B35A17A04F30}"/>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8" name="Footer Placeholder 7">
            <a:extLst>
              <a:ext uri="{FF2B5EF4-FFF2-40B4-BE49-F238E27FC236}">
                <a16:creationId xmlns:a16="http://schemas.microsoft.com/office/drawing/2014/main" id="{1FC2FA8C-4A10-5340-9A5C-D580E41843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8BBFB7-480D-4D43-96E0-7CDC018A27E0}"/>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308264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CE54B-3F71-784E-8AC1-2E16490E07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5BECC9-5AB7-1441-8184-D55B3B35A3C7}"/>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4" name="Footer Placeholder 3">
            <a:extLst>
              <a:ext uri="{FF2B5EF4-FFF2-40B4-BE49-F238E27FC236}">
                <a16:creationId xmlns:a16="http://schemas.microsoft.com/office/drawing/2014/main" id="{84705C1A-2D7F-AB4B-92CA-FC95CA6C3C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1D701F-DDD6-A84E-9789-E056DA34F0D7}"/>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3811581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D097D1-1F42-3E4C-99C6-D0D955C5CBB3}"/>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3" name="Footer Placeholder 2">
            <a:extLst>
              <a:ext uri="{FF2B5EF4-FFF2-40B4-BE49-F238E27FC236}">
                <a16:creationId xmlns:a16="http://schemas.microsoft.com/office/drawing/2014/main" id="{C622B927-CB9D-0A46-87C7-79A1BD7BAE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B2B3DAA-EE48-5A4E-B7FB-7A026EC7E4E4}"/>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2858119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F9369-B983-7E4C-AABB-EA6D6978F3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17D25E-E7AF-EC49-9DEC-C1A02D52A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1CC928-6D3E-674F-978A-AFFFA8D9D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C0BA23-7A22-CA47-90AA-A5266D151B5D}"/>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6" name="Footer Placeholder 5">
            <a:extLst>
              <a:ext uri="{FF2B5EF4-FFF2-40B4-BE49-F238E27FC236}">
                <a16:creationId xmlns:a16="http://schemas.microsoft.com/office/drawing/2014/main" id="{6D4655DD-9287-7343-A310-6462DF6BBE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7B40D3-3262-6C4B-AD48-48856809B248}"/>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3680948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8FEDD-190D-A242-B3FF-2C05ED200A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07BB4D-C4FF-FC43-8503-3B6860FB88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A9ABD5-F8BF-7142-A4F8-57D00FDB21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1E189B-8459-D147-8295-53044FFC53CA}"/>
              </a:ext>
            </a:extLst>
          </p:cNvPr>
          <p:cNvSpPr>
            <a:spLocks noGrp="1"/>
          </p:cNvSpPr>
          <p:nvPr>
            <p:ph type="dt" sz="half" idx="10"/>
          </p:nvPr>
        </p:nvSpPr>
        <p:spPr/>
        <p:txBody>
          <a:bodyPr/>
          <a:lstStyle/>
          <a:p>
            <a:fld id="{9B9C8936-F08D-B64F-A03C-2731467B42A5}" type="datetimeFigureOut">
              <a:rPr lang="en-US" smtClean="0"/>
              <a:t>1/27/2023</a:t>
            </a:fld>
            <a:endParaRPr lang="en-US"/>
          </a:p>
        </p:txBody>
      </p:sp>
      <p:sp>
        <p:nvSpPr>
          <p:cNvPr id="6" name="Footer Placeholder 5">
            <a:extLst>
              <a:ext uri="{FF2B5EF4-FFF2-40B4-BE49-F238E27FC236}">
                <a16:creationId xmlns:a16="http://schemas.microsoft.com/office/drawing/2014/main" id="{D8CA382C-4141-7C4A-AB7F-F32959B77C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E3B436-5A6E-EF4A-A8B7-C1B9F4852817}"/>
              </a:ext>
            </a:extLst>
          </p:cNvPr>
          <p:cNvSpPr>
            <a:spLocks noGrp="1"/>
          </p:cNvSpPr>
          <p:nvPr>
            <p:ph type="sldNum" sz="quarter" idx="12"/>
          </p:nvPr>
        </p:nvSpPr>
        <p:spPr/>
        <p:txBody>
          <a:bodyPr/>
          <a:lstStyle/>
          <a:p>
            <a:fld id="{13FCA9BE-4785-C943-9DD3-B3D4315FB435}" type="slidenum">
              <a:rPr lang="en-US" smtClean="0"/>
              <a:t>‹#›</a:t>
            </a:fld>
            <a:endParaRPr lang="en-US"/>
          </a:p>
        </p:txBody>
      </p:sp>
    </p:spTree>
    <p:extLst>
      <p:ext uri="{BB962C8B-B14F-4D97-AF65-F5344CB8AC3E}">
        <p14:creationId xmlns:p14="http://schemas.microsoft.com/office/powerpoint/2010/main" val="25535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FA848F-C0A3-2240-8021-F3E7E5870A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D38534-A589-BF4B-B4A2-6F2555F34F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20564F-49E5-5646-9705-EB634FB927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C8936-F08D-B64F-A03C-2731467B42A5}" type="datetimeFigureOut">
              <a:rPr lang="en-US" smtClean="0"/>
              <a:t>1/27/2023</a:t>
            </a:fld>
            <a:endParaRPr lang="en-US"/>
          </a:p>
        </p:txBody>
      </p:sp>
      <p:sp>
        <p:nvSpPr>
          <p:cNvPr id="5" name="Footer Placeholder 4">
            <a:extLst>
              <a:ext uri="{FF2B5EF4-FFF2-40B4-BE49-F238E27FC236}">
                <a16:creationId xmlns:a16="http://schemas.microsoft.com/office/drawing/2014/main" id="{C0BCC729-ED39-FF4F-B6CF-C49FCF43FD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940883-F0DE-8D4B-B2E5-86E40E18CB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CA9BE-4785-C943-9DD3-B3D4315FB435}" type="slidenum">
              <a:rPr lang="en-US" smtClean="0"/>
              <a:t>‹#›</a:t>
            </a:fld>
            <a:endParaRPr lang="en-US"/>
          </a:p>
        </p:txBody>
      </p:sp>
    </p:spTree>
    <p:extLst>
      <p:ext uri="{BB962C8B-B14F-4D97-AF65-F5344CB8AC3E}">
        <p14:creationId xmlns:p14="http://schemas.microsoft.com/office/powerpoint/2010/main" val="3348073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D225-D1F9-1649-AE62-C9624940011C}"/>
              </a:ext>
            </a:extLst>
          </p:cNvPr>
          <p:cNvSpPr>
            <a:spLocks noGrp="1"/>
          </p:cNvSpPr>
          <p:nvPr>
            <p:ph type="ctrTitle"/>
          </p:nvPr>
        </p:nvSpPr>
        <p:spPr/>
        <p:txBody>
          <a:bodyPr/>
          <a:lstStyle/>
          <a:p>
            <a:r>
              <a:rPr lang="en-US" dirty="0"/>
              <a:t>Chapter Name</a:t>
            </a:r>
          </a:p>
        </p:txBody>
      </p:sp>
      <p:sp>
        <p:nvSpPr>
          <p:cNvPr id="3" name="Subtitle 2">
            <a:extLst>
              <a:ext uri="{FF2B5EF4-FFF2-40B4-BE49-F238E27FC236}">
                <a16:creationId xmlns:a16="http://schemas.microsoft.com/office/drawing/2014/main" id="{5350C755-289D-8447-BABE-E9434399CD3E}"/>
              </a:ext>
            </a:extLst>
          </p:cNvPr>
          <p:cNvSpPr>
            <a:spLocks noGrp="1"/>
          </p:cNvSpPr>
          <p:nvPr>
            <p:ph type="subTitle" idx="1"/>
          </p:nvPr>
        </p:nvSpPr>
        <p:spPr/>
        <p:txBody>
          <a:bodyPr/>
          <a:lstStyle/>
          <a:p>
            <a:r>
              <a:rPr lang="en-US" dirty="0"/>
              <a:t>Spring 2023 Assessment Packet</a:t>
            </a:r>
          </a:p>
        </p:txBody>
      </p:sp>
    </p:spTree>
    <p:extLst>
      <p:ext uri="{BB962C8B-B14F-4D97-AF65-F5344CB8AC3E}">
        <p14:creationId xmlns:p14="http://schemas.microsoft.com/office/powerpoint/2010/main" val="2237573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D90A-3E2F-9B43-BFD2-67998ADDA159}"/>
              </a:ext>
            </a:extLst>
          </p:cNvPr>
          <p:cNvSpPr>
            <a:spLocks noGrp="1"/>
          </p:cNvSpPr>
          <p:nvPr>
            <p:ph type="title"/>
          </p:nvPr>
        </p:nvSpPr>
        <p:spPr/>
        <p:txBody>
          <a:bodyPr/>
          <a:lstStyle/>
          <a:p>
            <a:r>
              <a:rPr lang="en-US" dirty="0"/>
              <a:t>New Member Educator/Intake Coordinator meets with FSL Staff</a:t>
            </a:r>
          </a:p>
        </p:txBody>
      </p:sp>
      <p:sp>
        <p:nvSpPr>
          <p:cNvPr id="3" name="Content Placeholder 2">
            <a:extLst>
              <a:ext uri="{FF2B5EF4-FFF2-40B4-BE49-F238E27FC236}">
                <a16:creationId xmlns:a16="http://schemas.microsoft.com/office/drawing/2014/main" id="{50FC8ECB-B62F-8E42-A83F-892513976BF9}"/>
              </a:ext>
            </a:extLst>
          </p:cNvPr>
          <p:cNvSpPr>
            <a:spLocks noGrp="1"/>
          </p:cNvSpPr>
          <p:nvPr>
            <p:ph idx="1"/>
          </p:nvPr>
        </p:nvSpPr>
        <p:spPr/>
        <p:txBody>
          <a:bodyPr/>
          <a:lstStyle/>
          <a:p>
            <a:r>
              <a:rPr lang="en-US" dirty="0"/>
              <a:t>This will be confirmed for you by staff. </a:t>
            </a:r>
          </a:p>
        </p:txBody>
      </p:sp>
    </p:spTree>
    <p:extLst>
      <p:ext uri="{BB962C8B-B14F-4D97-AF65-F5344CB8AC3E}">
        <p14:creationId xmlns:p14="http://schemas.microsoft.com/office/powerpoint/2010/main" val="977125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BA071-E6B6-404D-8518-073823CF9A5E}"/>
              </a:ext>
            </a:extLst>
          </p:cNvPr>
          <p:cNvSpPr>
            <a:spLocks noGrp="1"/>
          </p:cNvSpPr>
          <p:nvPr>
            <p:ph type="title"/>
          </p:nvPr>
        </p:nvSpPr>
        <p:spPr/>
        <p:txBody>
          <a:bodyPr/>
          <a:lstStyle/>
          <a:p>
            <a:r>
              <a:rPr lang="en-US" dirty="0"/>
              <a:t>New member Education/Intake program is approved by Advisor</a:t>
            </a:r>
          </a:p>
        </p:txBody>
      </p:sp>
      <p:sp>
        <p:nvSpPr>
          <p:cNvPr id="3" name="Content Placeholder 2">
            <a:extLst>
              <a:ext uri="{FF2B5EF4-FFF2-40B4-BE49-F238E27FC236}">
                <a16:creationId xmlns:a16="http://schemas.microsoft.com/office/drawing/2014/main" id="{9C46DFE1-8A34-D64E-BE4D-B3DC4FC167DE}"/>
              </a:ext>
            </a:extLst>
          </p:cNvPr>
          <p:cNvSpPr>
            <a:spLocks noGrp="1"/>
          </p:cNvSpPr>
          <p:nvPr>
            <p:ph idx="1"/>
          </p:nvPr>
        </p:nvSpPr>
        <p:spPr/>
        <p:txBody>
          <a:bodyPr/>
          <a:lstStyle/>
          <a:p>
            <a:r>
              <a:rPr lang="en-US" dirty="0"/>
              <a:t>This will be confirmed for you by staff.</a:t>
            </a:r>
          </a:p>
        </p:txBody>
      </p:sp>
    </p:spTree>
    <p:extLst>
      <p:ext uri="{BB962C8B-B14F-4D97-AF65-F5344CB8AC3E}">
        <p14:creationId xmlns:p14="http://schemas.microsoft.com/office/powerpoint/2010/main" val="70279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5336E-FC95-47D3-A6F3-1387DB981235}"/>
              </a:ext>
            </a:extLst>
          </p:cNvPr>
          <p:cNvSpPr>
            <a:spLocks noGrp="1"/>
          </p:cNvSpPr>
          <p:nvPr>
            <p:ph type="title"/>
          </p:nvPr>
        </p:nvSpPr>
        <p:spPr/>
        <p:txBody>
          <a:bodyPr/>
          <a:lstStyle/>
          <a:p>
            <a:r>
              <a:rPr lang="en-US" dirty="0"/>
              <a:t>Dyad Strategies Survey (part two)</a:t>
            </a:r>
          </a:p>
        </p:txBody>
      </p:sp>
      <p:sp>
        <p:nvSpPr>
          <p:cNvPr id="3" name="Content Placeholder 2">
            <a:extLst>
              <a:ext uri="{FF2B5EF4-FFF2-40B4-BE49-F238E27FC236}">
                <a16:creationId xmlns:a16="http://schemas.microsoft.com/office/drawing/2014/main" id="{20103779-E2D1-4474-A6D8-E234873FAF13}"/>
              </a:ext>
            </a:extLst>
          </p:cNvPr>
          <p:cNvSpPr>
            <a:spLocks noGrp="1"/>
          </p:cNvSpPr>
          <p:nvPr>
            <p:ph idx="1"/>
          </p:nvPr>
        </p:nvSpPr>
        <p:spPr/>
        <p:txBody>
          <a:bodyPr/>
          <a:lstStyle/>
          <a:p>
            <a:r>
              <a:rPr lang="en-US" dirty="0"/>
              <a:t>100% needed</a:t>
            </a:r>
          </a:p>
        </p:txBody>
      </p:sp>
    </p:spTree>
    <p:extLst>
      <p:ext uri="{BB962C8B-B14F-4D97-AF65-F5344CB8AC3E}">
        <p14:creationId xmlns:p14="http://schemas.microsoft.com/office/powerpoint/2010/main" val="4254782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A6867-4A90-1C4C-AB53-549F7A834A0B}"/>
              </a:ext>
            </a:extLst>
          </p:cNvPr>
          <p:cNvSpPr>
            <a:spLocks noGrp="1"/>
          </p:cNvSpPr>
          <p:nvPr>
            <p:ph type="title"/>
          </p:nvPr>
        </p:nvSpPr>
        <p:spPr/>
        <p:txBody>
          <a:bodyPr/>
          <a:lstStyle/>
          <a:p>
            <a:r>
              <a:rPr lang="en-US" dirty="0"/>
              <a:t>Current with National Dues</a:t>
            </a:r>
          </a:p>
        </p:txBody>
      </p:sp>
      <p:sp>
        <p:nvSpPr>
          <p:cNvPr id="3" name="Content Placeholder 2">
            <a:extLst>
              <a:ext uri="{FF2B5EF4-FFF2-40B4-BE49-F238E27FC236}">
                <a16:creationId xmlns:a16="http://schemas.microsoft.com/office/drawing/2014/main" id="{252A4C8D-EE04-714B-BC64-E49BCF908D3E}"/>
              </a:ext>
            </a:extLst>
          </p:cNvPr>
          <p:cNvSpPr>
            <a:spLocks noGrp="1"/>
          </p:cNvSpPr>
          <p:nvPr>
            <p:ph idx="1"/>
          </p:nvPr>
        </p:nvSpPr>
        <p:spPr/>
        <p:txBody>
          <a:bodyPr/>
          <a:lstStyle/>
          <a:p>
            <a:r>
              <a:rPr lang="en-US" dirty="0"/>
              <a:t>Screenshot showing you owe no money will suffice</a:t>
            </a:r>
          </a:p>
        </p:txBody>
      </p:sp>
    </p:spTree>
    <p:extLst>
      <p:ext uri="{BB962C8B-B14F-4D97-AF65-F5344CB8AC3E}">
        <p14:creationId xmlns:p14="http://schemas.microsoft.com/office/powerpoint/2010/main" val="1529873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A84F2-D8BC-4CF8-BA5C-AC8E1661F387}"/>
              </a:ext>
            </a:extLst>
          </p:cNvPr>
          <p:cNvSpPr>
            <a:spLocks noGrp="1"/>
          </p:cNvSpPr>
          <p:nvPr>
            <p:ph type="title"/>
          </p:nvPr>
        </p:nvSpPr>
        <p:spPr/>
        <p:txBody>
          <a:bodyPr/>
          <a:lstStyle/>
          <a:p>
            <a:r>
              <a:rPr lang="en-US" dirty="0"/>
              <a:t>Attends a National/Regional Convention, Conclave, Leadership Training</a:t>
            </a:r>
          </a:p>
        </p:txBody>
      </p:sp>
      <p:sp>
        <p:nvSpPr>
          <p:cNvPr id="3" name="Content Placeholder 2">
            <a:extLst>
              <a:ext uri="{FF2B5EF4-FFF2-40B4-BE49-F238E27FC236}">
                <a16:creationId xmlns:a16="http://schemas.microsoft.com/office/drawing/2014/main" id="{BBB2CC89-3469-4128-B848-99DDA9DFC0CE}"/>
              </a:ext>
            </a:extLst>
          </p:cNvPr>
          <p:cNvSpPr>
            <a:spLocks noGrp="1"/>
          </p:cNvSpPr>
          <p:nvPr>
            <p:ph idx="1"/>
          </p:nvPr>
        </p:nvSpPr>
        <p:spPr/>
        <p:txBody>
          <a:bodyPr/>
          <a:lstStyle/>
          <a:p>
            <a:r>
              <a:rPr lang="en-US" dirty="0"/>
              <a:t>Members must have attended between December 11, 2022 and May 5, 2023</a:t>
            </a:r>
          </a:p>
        </p:txBody>
      </p:sp>
    </p:spTree>
    <p:extLst>
      <p:ext uri="{BB962C8B-B14F-4D97-AF65-F5344CB8AC3E}">
        <p14:creationId xmlns:p14="http://schemas.microsoft.com/office/powerpoint/2010/main" val="3413101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72017-1992-4E17-AEF4-863A6773D7A0}"/>
              </a:ext>
            </a:extLst>
          </p:cNvPr>
          <p:cNvSpPr>
            <a:spLocks noGrp="1"/>
          </p:cNvSpPr>
          <p:nvPr>
            <p:ph type="title"/>
          </p:nvPr>
        </p:nvSpPr>
        <p:spPr/>
        <p:txBody>
          <a:bodyPr/>
          <a:lstStyle/>
          <a:p>
            <a:r>
              <a:rPr lang="en-US" dirty="0"/>
              <a:t>Applied for Award</a:t>
            </a:r>
          </a:p>
        </p:txBody>
      </p:sp>
      <p:sp>
        <p:nvSpPr>
          <p:cNvPr id="3" name="Content Placeholder 2">
            <a:extLst>
              <a:ext uri="{FF2B5EF4-FFF2-40B4-BE49-F238E27FC236}">
                <a16:creationId xmlns:a16="http://schemas.microsoft.com/office/drawing/2014/main" id="{944F9648-45E6-4C43-80A2-E27FC9DB281E}"/>
              </a:ext>
            </a:extLst>
          </p:cNvPr>
          <p:cNvSpPr>
            <a:spLocks noGrp="1"/>
          </p:cNvSpPr>
          <p:nvPr>
            <p:ph idx="1"/>
          </p:nvPr>
        </p:nvSpPr>
        <p:spPr/>
        <p:txBody>
          <a:bodyPr/>
          <a:lstStyle/>
          <a:p>
            <a:r>
              <a:rPr lang="en-US" dirty="0"/>
              <a:t>Please include title of award, brief description, any relevant criteria, and if you win anything besides an award (money, etc.)</a:t>
            </a:r>
          </a:p>
          <a:p>
            <a:r>
              <a:rPr lang="en-US" dirty="0"/>
              <a:t>Can be on national, regional, state, or local level</a:t>
            </a:r>
          </a:p>
          <a:p>
            <a:r>
              <a:rPr lang="en-US" dirty="0"/>
              <a:t>Can include scholarships</a:t>
            </a:r>
          </a:p>
        </p:txBody>
      </p:sp>
    </p:spTree>
    <p:extLst>
      <p:ext uri="{BB962C8B-B14F-4D97-AF65-F5344CB8AC3E}">
        <p14:creationId xmlns:p14="http://schemas.microsoft.com/office/powerpoint/2010/main" val="3905231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79A40-8FCA-4D05-B092-32A8E1E669FA}"/>
              </a:ext>
            </a:extLst>
          </p:cNvPr>
          <p:cNvSpPr>
            <a:spLocks noGrp="1"/>
          </p:cNvSpPr>
          <p:nvPr>
            <p:ph type="title"/>
          </p:nvPr>
        </p:nvSpPr>
        <p:spPr/>
        <p:txBody>
          <a:bodyPr/>
          <a:lstStyle/>
          <a:p>
            <a:r>
              <a:rPr lang="en-US" dirty="0"/>
              <a:t>Receives Awards</a:t>
            </a:r>
          </a:p>
        </p:txBody>
      </p:sp>
      <p:sp>
        <p:nvSpPr>
          <p:cNvPr id="3" name="Content Placeholder 2">
            <a:extLst>
              <a:ext uri="{FF2B5EF4-FFF2-40B4-BE49-F238E27FC236}">
                <a16:creationId xmlns:a16="http://schemas.microsoft.com/office/drawing/2014/main" id="{D7E6288D-EB7E-44E2-A3C2-3227762A81F7}"/>
              </a:ext>
            </a:extLst>
          </p:cNvPr>
          <p:cNvSpPr>
            <a:spLocks noGrp="1"/>
          </p:cNvSpPr>
          <p:nvPr>
            <p:ph idx="1"/>
          </p:nvPr>
        </p:nvSpPr>
        <p:spPr/>
        <p:txBody>
          <a:bodyPr/>
          <a:lstStyle/>
          <a:p>
            <a:r>
              <a:rPr lang="en-US" dirty="0"/>
              <a:t>Proof of award</a:t>
            </a:r>
          </a:p>
        </p:txBody>
      </p:sp>
    </p:spTree>
    <p:extLst>
      <p:ext uri="{BB962C8B-B14F-4D97-AF65-F5344CB8AC3E}">
        <p14:creationId xmlns:p14="http://schemas.microsoft.com/office/powerpoint/2010/main" val="3087787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49F9-B5AA-49A9-8029-51C3A3E8EE98}"/>
              </a:ext>
            </a:extLst>
          </p:cNvPr>
          <p:cNvSpPr>
            <a:spLocks noGrp="1"/>
          </p:cNvSpPr>
          <p:nvPr>
            <p:ph type="title"/>
          </p:nvPr>
        </p:nvSpPr>
        <p:spPr/>
        <p:txBody>
          <a:bodyPr/>
          <a:lstStyle/>
          <a:p>
            <a:r>
              <a:rPr lang="en-US" dirty="0"/>
              <a:t>Has Faculty/Staff Advisor outside of FSL Staff</a:t>
            </a:r>
          </a:p>
        </p:txBody>
      </p:sp>
      <p:sp>
        <p:nvSpPr>
          <p:cNvPr id="3" name="Content Placeholder 2">
            <a:extLst>
              <a:ext uri="{FF2B5EF4-FFF2-40B4-BE49-F238E27FC236}">
                <a16:creationId xmlns:a16="http://schemas.microsoft.com/office/drawing/2014/main" id="{DA816A36-81C7-41F4-9810-D449249014F5}"/>
              </a:ext>
            </a:extLst>
          </p:cNvPr>
          <p:cNvSpPr>
            <a:spLocks noGrp="1"/>
          </p:cNvSpPr>
          <p:nvPr>
            <p:ph idx="1"/>
          </p:nvPr>
        </p:nvSpPr>
        <p:spPr/>
        <p:txBody>
          <a:bodyPr/>
          <a:lstStyle/>
          <a:p>
            <a:r>
              <a:rPr lang="en-US" dirty="0"/>
              <a:t>Please include name, title/position, email, and phone number</a:t>
            </a:r>
          </a:p>
          <a:p>
            <a:r>
              <a:rPr lang="en-US" dirty="0"/>
              <a:t>This is not the same as your chapter advisor outside of TCNJ</a:t>
            </a:r>
          </a:p>
        </p:txBody>
      </p:sp>
    </p:spTree>
    <p:extLst>
      <p:ext uri="{BB962C8B-B14F-4D97-AF65-F5344CB8AC3E}">
        <p14:creationId xmlns:p14="http://schemas.microsoft.com/office/powerpoint/2010/main" val="2749772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34440-46D6-423D-988C-5699165874D4}"/>
              </a:ext>
            </a:extLst>
          </p:cNvPr>
          <p:cNvSpPr>
            <a:spLocks noGrp="1"/>
          </p:cNvSpPr>
          <p:nvPr>
            <p:ph type="title"/>
          </p:nvPr>
        </p:nvSpPr>
        <p:spPr/>
        <p:txBody>
          <a:bodyPr/>
          <a:lstStyle/>
          <a:p>
            <a:r>
              <a:rPr lang="en-US" dirty="0"/>
              <a:t>Alumni Advisor attends Chapter/Exec meetings</a:t>
            </a:r>
          </a:p>
        </p:txBody>
      </p:sp>
      <p:sp>
        <p:nvSpPr>
          <p:cNvPr id="3" name="Content Placeholder 2">
            <a:extLst>
              <a:ext uri="{FF2B5EF4-FFF2-40B4-BE49-F238E27FC236}">
                <a16:creationId xmlns:a16="http://schemas.microsoft.com/office/drawing/2014/main" id="{003F8324-CFC0-4537-B257-98667787758B}"/>
              </a:ext>
            </a:extLst>
          </p:cNvPr>
          <p:cNvSpPr>
            <a:spLocks noGrp="1"/>
          </p:cNvSpPr>
          <p:nvPr>
            <p:ph idx="1"/>
          </p:nvPr>
        </p:nvSpPr>
        <p:spPr/>
        <p:txBody>
          <a:bodyPr/>
          <a:lstStyle/>
          <a:p>
            <a:r>
              <a:rPr lang="en-US" dirty="0"/>
              <a:t>This would be your chapter advisor</a:t>
            </a:r>
          </a:p>
        </p:txBody>
      </p:sp>
    </p:spTree>
    <p:extLst>
      <p:ext uri="{BB962C8B-B14F-4D97-AF65-F5344CB8AC3E}">
        <p14:creationId xmlns:p14="http://schemas.microsoft.com/office/powerpoint/2010/main" val="1928488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D779C-E556-454D-8711-E50046526FDD}"/>
              </a:ext>
            </a:extLst>
          </p:cNvPr>
          <p:cNvSpPr>
            <a:spLocks noGrp="1"/>
          </p:cNvSpPr>
          <p:nvPr>
            <p:ph type="title"/>
          </p:nvPr>
        </p:nvSpPr>
        <p:spPr/>
        <p:txBody>
          <a:bodyPr/>
          <a:lstStyle/>
          <a:p>
            <a:r>
              <a:rPr lang="en-US" dirty="0"/>
              <a:t>Chapter communicates with alumni</a:t>
            </a:r>
          </a:p>
        </p:txBody>
      </p:sp>
      <p:sp>
        <p:nvSpPr>
          <p:cNvPr id="3" name="Content Placeholder 2">
            <a:extLst>
              <a:ext uri="{FF2B5EF4-FFF2-40B4-BE49-F238E27FC236}">
                <a16:creationId xmlns:a16="http://schemas.microsoft.com/office/drawing/2014/main" id="{9EBDD718-D7F2-4033-8C4D-2C68D4108B25}"/>
              </a:ext>
            </a:extLst>
          </p:cNvPr>
          <p:cNvSpPr>
            <a:spLocks noGrp="1"/>
          </p:cNvSpPr>
          <p:nvPr>
            <p:ph idx="1"/>
          </p:nvPr>
        </p:nvSpPr>
        <p:spPr/>
        <p:txBody>
          <a:bodyPr/>
          <a:lstStyle/>
          <a:p>
            <a:r>
              <a:rPr lang="en-US" dirty="0"/>
              <a:t>Do you have an alumni newsletter, list serv, </a:t>
            </a:r>
            <a:r>
              <a:rPr lang="en-US" dirty="0" err="1"/>
              <a:t>facebook</a:t>
            </a:r>
            <a:r>
              <a:rPr lang="en-US" dirty="0"/>
              <a:t> group, etc.</a:t>
            </a:r>
          </a:p>
        </p:txBody>
      </p:sp>
    </p:spTree>
    <p:extLst>
      <p:ext uri="{BB962C8B-B14F-4D97-AF65-F5344CB8AC3E}">
        <p14:creationId xmlns:p14="http://schemas.microsoft.com/office/powerpoint/2010/main" val="50993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D225-D1F9-1649-AE62-C9624940011C}"/>
              </a:ext>
            </a:extLst>
          </p:cNvPr>
          <p:cNvSpPr>
            <a:spLocks noGrp="1"/>
          </p:cNvSpPr>
          <p:nvPr>
            <p:ph type="ctrTitle"/>
          </p:nvPr>
        </p:nvSpPr>
        <p:spPr/>
        <p:txBody>
          <a:bodyPr/>
          <a:lstStyle/>
          <a:p>
            <a:r>
              <a:rPr lang="en-US" dirty="0"/>
              <a:t>Academics</a:t>
            </a:r>
          </a:p>
        </p:txBody>
      </p:sp>
      <p:sp>
        <p:nvSpPr>
          <p:cNvPr id="3" name="Subtitle 2">
            <a:extLst>
              <a:ext uri="{FF2B5EF4-FFF2-40B4-BE49-F238E27FC236}">
                <a16:creationId xmlns:a16="http://schemas.microsoft.com/office/drawing/2014/main" id="{5350C755-289D-8447-BABE-E9434399CD3E}"/>
              </a:ext>
            </a:extLst>
          </p:cNvPr>
          <p:cNvSpPr>
            <a:spLocks noGrp="1"/>
          </p:cNvSpPr>
          <p:nvPr>
            <p:ph type="subTitle" idx="1"/>
          </p:nvPr>
        </p:nvSpPr>
        <p:spPr/>
        <p:txBody>
          <a:bodyPr/>
          <a:lstStyle/>
          <a:p>
            <a:r>
              <a:rPr lang="en-US" dirty="0"/>
              <a:t>This will all be confirmed for you by staff.</a:t>
            </a:r>
          </a:p>
        </p:txBody>
      </p:sp>
    </p:spTree>
    <p:extLst>
      <p:ext uri="{BB962C8B-B14F-4D97-AF65-F5344CB8AC3E}">
        <p14:creationId xmlns:p14="http://schemas.microsoft.com/office/powerpoint/2010/main" val="2549261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D225-D1F9-1649-AE62-C9624940011C}"/>
              </a:ext>
            </a:extLst>
          </p:cNvPr>
          <p:cNvSpPr>
            <a:spLocks noGrp="1"/>
          </p:cNvSpPr>
          <p:nvPr>
            <p:ph type="ctrTitle"/>
          </p:nvPr>
        </p:nvSpPr>
        <p:spPr/>
        <p:txBody>
          <a:bodyPr/>
          <a:lstStyle/>
          <a:p>
            <a:r>
              <a:rPr lang="en-US" dirty="0"/>
              <a:t>Member Development</a:t>
            </a:r>
          </a:p>
        </p:txBody>
      </p:sp>
      <p:sp>
        <p:nvSpPr>
          <p:cNvPr id="3" name="Subtitle 2">
            <a:extLst>
              <a:ext uri="{FF2B5EF4-FFF2-40B4-BE49-F238E27FC236}">
                <a16:creationId xmlns:a16="http://schemas.microsoft.com/office/drawing/2014/main" id="{5350C755-289D-8447-BABE-E9434399CD3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66466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A27D7-3F84-0649-9DEF-2F3C76624C8F}"/>
              </a:ext>
            </a:extLst>
          </p:cNvPr>
          <p:cNvSpPr>
            <a:spLocks noGrp="1"/>
          </p:cNvSpPr>
          <p:nvPr>
            <p:ph type="title"/>
          </p:nvPr>
        </p:nvSpPr>
        <p:spPr/>
        <p:txBody>
          <a:bodyPr/>
          <a:lstStyle/>
          <a:p>
            <a:r>
              <a:rPr lang="en-US" dirty="0"/>
              <a:t>Risk Management and Harm Reduction</a:t>
            </a:r>
          </a:p>
        </p:txBody>
      </p:sp>
      <p:sp>
        <p:nvSpPr>
          <p:cNvPr id="3" name="Content Placeholder 2">
            <a:extLst>
              <a:ext uri="{FF2B5EF4-FFF2-40B4-BE49-F238E27FC236}">
                <a16:creationId xmlns:a16="http://schemas.microsoft.com/office/drawing/2014/main" id="{0818A581-9F65-814A-B1E7-175E594406DF}"/>
              </a:ext>
            </a:extLst>
          </p:cNvPr>
          <p:cNvSpPr>
            <a:spLocks noGrp="1"/>
          </p:cNvSpPr>
          <p:nvPr>
            <p:ph idx="1"/>
          </p:nvPr>
        </p:nvSpPr>
        <p:spPr/>
        <p:txBody>
          <a:bodyPr/>
          <a:lstStyle/>
          <a:p>
            <a:r>
              <a:rPr lang="en-US" dirty="0"/>
              <a:t>This can be an internal conversation/program that the chapter hosts, or it can be that members attended something for your National organization, something hosted on campus by FSL/OSI, etc. </a:t>
            </a:r>
            <a:r>
              <a:rPr lang="en-US" u="sng" dirty="0"/>
              <a:t>Please list event(s), date(s), number of members in attendance, and attach a list of name(s) and photo(s) from event.</a:t>
            </a:r>
            <a:r>
              <a:rPr lang="en-US" dirty="0"/>
              <a:t> </a:t>
            </a:r>
          </a:p>
        </p:txBody>
      </p:sp>
    </p:spTree>
    <p:extLst>
      <p:ext uri="{BB962C8B-B14F-4D97-AF65-F5344CB8AC3E}">
        <p14:creationId xmlns:p14="http://schemas.microsoft.com/office/powerpoint/2010/main" val="3573404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C72B-8F23-AC40-9F29-5CBD44959944}"/>
              </a:ext>
            </a:extLst>
          </p:cNvPr>
          <p:cNvSpPr>
            <a:spLocks noGrp="1"/>
          </p:cNvSpPr>
          <p:nvPr>
            <p:ph type="title"/>
          </p:nvPr>
        </p:nvSpPr>
        <p:spPr/>
        <p:txBody>
          <a:bodyPr/>
          <a:lstStyle/>
          <a:p>
            <a:r>
              <a:rPr lang="en-US" dirty="0"/>
              <a:t>Leadership, Professional, or Career Development</a:t>
            </a:r>
          </a:p>
        </p:txBody>
      </p:sp>
      <p:sp>
        <p:nvSpPr>
          <p:cNvPr id="3" name="Content Placeholder 2">
            <a:extLst>
              <a:ext uri="{FF2B5EF4-FFF2-40B4-BE49-F238E27FC236}">
                <a16:creationId xmlns:a16="http://schemas.microsoft.com/office/drawing/2014/main" id="{B7FDB54D-97F3-804D-8B73-218DCA8CD23D}"/>
              </a:ext>
            </a:extLst>
          </p:cNvPr>
          <p:cNvSpPr>
            <a:spLocks noGrp="1"/>
          </p:cNvSpPr>
          <p:nvPr>
            <p:ph idx="1"/>
          </p:nvPr>
        </p:nvSpPr>
        <p:spPr/>
        <p:txBody>
          <a:bodyPr/>
          <a:lstStyle/>
          <a:p>
            <a:r>
              <a:rPr lang="en-US" dirty="0"/>
              <a:t>This is any type of local, regional, or national leadership programming (ex.: Conclave, Convention, Leadership Academy, Seminars/Webinars, Position Trainings, etc.). This is also any program hosted by TCNJ Office of Career and Leadership (ex.: Career Fair, resume critique, LDP programming, etc.). </a:t>
            </a:r>
            <a:r>
              <a:rPr lang="en-US" u="sng" dirty="0"/>
              <a:t>Please list event(s), date(s), number of members in attendance, and attach a list of name(s) and photo(s) from event. Attendance at multiple events can be additive.</a:t>
            </a:r>
            <a:r>
              <a:rPr lang="en-US" dirty="0"/>
              <a:t> </a:t>
            </a:r>
          </a:p>
          <a:p>
            <a:r>
              <a:rPr lang="en-US" dirty="0"/>
              <a:t>Our expectation is that 70% of the chapter attends</a:t>
            </a:r>
          </a:p>
        </p:txBody>
      </p:sp>
    </p:spTree>
    <p:extLst>
      <p:ext uri="{BB962C8B-B14F-4D97-AF65-F5344CB8AC3E}">
        <p14:creationId xmlns:p14="http://schemas.microsoft.com/office/powerpoint/2010/main" val="750280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5E07B-D6B4-5A4F-8A75-C9A5E5E8440E}"/>
              </a:ext>
            </a:extLst>
          </p:cNvPr>
          <p:cNvSpPr>
            <a:spLocks noGrp="1"/>
          </p:cNvSpPr>
          <p:nvPr>
            <p:ph type="title"/>
          </p:nvPr>
        </p:nvSpPr>
        <p:spPr/>
        <p:txBody>
          <a:bodyPr/>
          <a:lstStyle/>
          <a:p>
            <a:r>
              <a:rPr lang="en-US" dirty="0"/>
              <a:t>Undergraduate Research</a:t>
            </a:r>
          </a:p>
        </p:txBody>
      </p:sp>
      <p:sp>
        <p:nvSpPr>
          <p:cNvPr id="3" name="Content Placeholder 2">
            <a:extLst>
              <a:ext uri="{FF2B5EF4-FFF2-40B4-BE49-F238E27FC236}">
                <a16:creationId xmlns:a16="http://schemas.microsoft.com/office/drawing/2014/main" id="{8787A3B4-F5E4-AD42-8CE5-5F5DC16DA5B0}"/>
              </a:ext>
            </a:extLst>
          </p:cNvPr>
          <p:cNvSpPr>
            <a:spLocks noGrp="1"/>
          </p:cNvSpPr>
          <p:nvPr>
            <p:ph idx="1"/>
          </p:nvPr>
        </p:nvSpPr>
        <p:spPr/>
        <p:txBody>
          <a:bodyPr/>
          <a:lstStyle/>
          <a:p>
            <a:r>
              <a:rPr lang="en-US" dirty="0"/>
              <a:t>1 point per student, max 5</a:t>
            </a:r>
          </a:p>
          <a:p>
            <a:r>
              <a:rPr lang="en-US" dirty="0"/>
              <a:t>Please list the student name, research topic, and professor they are working with</a:t>
            </a:r>
          </a:p>
        </p:txBody>
      </p:sp>
    </p:spTree>
    <p:extLst>
      <p:ext uri="{BB962C8B-B14F-4D97-AF65-F5344CB8AC3E}">
        <p14:creationId xmlns:p14="http://schemas.microsoft.com/office/powerpoint/2010/main" val="328316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5E07B-D6B4-5A4F-8A75-C9A5E5E8440E}"/>
              </a:ext>
            </a:extLst>
          </p:cNvPr>
          <p:cNvSpPr>
            <a:spLocks noGrp="1"/>
          </p:cNvSpPr>
          <p:nvPr>
            <p:ph type="title"/>
          </p:nvPr>
        </p:nvSpPr>
        <p:spPr/>
        <p:txBody>
          <a:bodyPr/>
          <a:lstStyle/>
          <a:p>
            <a:r>
              <a:rPr lang="en-US" dirty="0"/>
              <a:t>CE Interns</a:t>
            </a:r>
          </a:p>
        </p:txBody>
      </p:sp>
      <p:sp>
        <p:nvSpPr>
          <p:cNvPr id="3" name="Content Placeholder 2">
            <a:extLst>
              <a:ext uri="{FF2B5EF4-FFF2-40B4-BE49-F238E27FC236}">
                <a16:creationId xmlns:a16="http://schemas.microsoft.com/office/drawing/2014/main" id="{8787A3B4-F5E4-AD42-8CE5-5F5DC16DA5B0}"/>
              </a:ext>
            </a:extLst>
          </p:cNvPr>
          <p:cNvSpPr>
            <a:spLocks noGrp="1"/>
          </p:cNvSpPr>
          <p:nvPr>
            <p:ph idx="1"/>
          </p:nvPr>
        </p:nvSpPr>
        <p:spPr/>
        <p:txBody>
          <a:bodyPr/>
          <a:lstStyle/>
          <a:p>
            <a:r>
              <a:rPr lang="en-US" dirty="0"/>
              <a:t>1 point per student, max 5</a:t>
            </a:r>
          </a:p>
          <a:p>
            <a:r>
              <a:rPr lang="en-US" dirty="0"/>
              <a:t>Please list the student name, department and supervisor</a:t>
            </a:r>
          </a:p>
        </p:txBody>
      </p:sp>
    </p:spTree>
    <p:extLst>
      <p:ext uri="{BB962C8B-B14F-4D97-AF65-F5344CB8AC3E}">
        <p14:creationId xmlns:p14="http://schemas.microsoft.com/office/powerpoint/2010/main" val="1867037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5E07B-D6B4-5A4F-8A75-C9A5E5E8440E}"/>
              </a:ext>
            </a:extLst>
          </p:cNvPr>
          <p:cNvSpPr>
            <a:spLocks noGrp="1"/>
          </p:cNvSpPr>
          <p:nvPr>
            <p:ph type="title"/>
          </p:nvPr>
        </p:nvSpPr>
        <p:spPr/>
        <p:txBody>
          <a:bodyPr/>
          <a:lstStyle/>
          <a:p>
            <a:r>
              <a:rPr lang="en-US" dirty="0"/>
              <a:t>Internships in Field of Study</a:t>
            </a:r>
          </a:p>
        </p:txBody>
      </p:sp>
      <p:sp>
        <p:nvSpPr>
          <p:cNvPr id="3" name="Content Placeholder 2">
            <a:extLst>
              <a:ext uri="{FF2B5EF4-FFF2-40B4-BE49-F238E27FC236}">
                <a16:creationId xmlns:a16="http://schemas.microsoft.com/office/drawing/2014/main" id="{8787A3B4-F5E4-AD42-8CE5-5F5DC16DA5B0}"/>
              </a:ext>
            </a:extLst>
          </p:cNvPr>
          <p:cNvSpPr>
            <a:spLocks noGrp="1"/>
          </p:cNvSpPr>
          <p:nvPr>
            <p:ph idx="1"/>
          </p:nvPr>
        </p:nvSpPr>
        <p:spPr/>
        <p:txBody>
          <a:bodyPr/>
          <a:lstStyle/>
          <a:p>
            <a:r>
              <a:rPr lang="en-US" dirty="0"/>
              <a:t>1 point per student, max 5</a:t>
            </a:r>
          </a:p>
          <a:p>
            <a:r>
              <a:rPr lang="en-US" dirty="0"/>
              <a:t>Please list the student name and internship site</a:t>
            </a:r>
          </a:p>
        </p:txBody>
      </p:sp>
    </p:spTree>
    <p:extLst>
      <p:ext uri="{BB962C8B-B14F-4D97-AF65-F5344CB8AC3E}">
        <p14:creationId xmlns:p14="http://schemas.microsoft.com/office/powerpoint/2010/main" val="3953792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F2226-F090-4C4A-B888-0583C9CD6FF9}"/>
              </a:ext>
            </a:extLst>
          </p:cNvPr>
          <p:cNvSpPr>
            <a:spLocks noGrp="1"/>
          </p:cNvSpPr>
          <p:nvPr>
            <p:ph type="title"/>
          </p:nvPr>
        </p:nvSpPr>
        <p:spPr/>
        <p:txBody>
          <a:bodyPr/>
          <a:lstStyle/>
          <a:p>
            <a:r>
              <a:rPr lang="en-US" dirty="0"/>
              <a:t>Healthy Living and Wellness</a:t>
            </a:r>
          </a:p>
        </p:txBody>
      </p:sp>
      <p:sp>
        <p:nvSpPr>
          <p:cNvPr id="3" name="Content Placeholder 2">
            <a:extLst>
              <a:ext uri="{FF2B5EF4-FFF2-40B4-BE49-F238E27FC236}">
                <a16:creationId xmlns:a16="http://schemas.microsoft.com/office/drawing/2014/main" id="{60389F5F-1722-4649-8B32-99AB8AD575BE}"/>
              </a:ext>
            </a:extLst>
          </p:cNvPr>
          <p:cNvSpPr>
            <a:spLocks noGrp="1"/>
          </p:cNvSpPr>
          <p:nvPr>
            <p:ph idx="1"/>
          </p:nvPr>
        </p:nvSpPr>
        <p:spPr/>
        <p:txBody>
          <a:bodyPr/>
          <a:lstStyle/>
          <a:p>
            <a:r>
              <a:rPr lang="en-US" dirty="0"/>
              <a:t>This can include programs, activities, or presentations about healthy living, specific health issues, mental health and wellness, or general wellness. </a:t>
            </a:r>
            <a:r>
              <a:rPr lang="en-US" u="sng" dirty="0"/>
              <a:t>Please list event(s), date(s), number of members in attendance, and attach a list of name(s) and photo(s) from event. Attendance at multiple events can be additive.</a:t>
            </a:r>
            <a:r>
              <a:rPr lang="en-US" dirty="0"/>
              <a:t> </a:t>
            </a:r>
          </a:p>
          <a:p>
            <a:r>
              <a:rPr lang="en-US" dirty="0"/>
              <a:t>Our expectation is that 70% of the chapter attend</a:t>
            </a:r>
          </a:p>
        </p:txBody>
      </p:sp>
    </p:spTree>
    <p:extLst>
      <p:ext uri="{BB962C8B-B14F-4D97-AF65-F5344CB8AC3E}">
        <p14:creationId xmlns:p14="http://schemas.microsoft.com/office/powerpoint/2010/main" val="2106312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7A4F-B212-6543-AF62-0DBBF6941B12}"/>
              </a:ext>
            </a:extLst>
          </p:cNvPr>
          <p:cNvSpPr>
            <a:spLocks noGrp="1"/>
          </p:cNvSpPr>
          <p:nvPr>
            <p:ph type="title"/>
          </p:nvPr>
        </p:nvSpPr>
        <p:spPr/>
        <p:txBody>
          <a:bodyPr/>
          <a:lstStyle/>
          <a:p>
            <a:r>
              <a:rPr lang="en-US" dirty="0"/>
              <a:t>Chapter Hosts an </a:t>
            </a:r>
            <a:r>
              <a:rPr lang="en-US" b="1" dirty="0"/>
              <a:t>Internal</a:t>
            </a:r>
            <a:r>
              <a:rPr lang="en-US" dirty="0"/>
              <a:t> Workshop on Diversity, Equity, and Inclusion for Members</a:t>
            </a:r>
          </a:p>
        </p:txBody>
      </p:sp>
      <p:sp>
        <p:nvSpPr>
          <p:cNvPr id="3" name="Content Placeholder 2">
            <a:extLst>
              <a:ext uri="{FF2B5EF4-FFF2-40B4-BE49-F238E27FC236}">
                <a16:creationId xmlns:a16="http://schemas.microsoft.com/office/drawing/2014/main" id="{92838490-546A-C44C-992B-76B30C03E6E1}"/>
              </a:ext>
            </a:extLst>
          </p:cNvPr>
          <p:cNvSpPr>
            <a:spLocks noGrp="1"/>
          </p:cNvSpPr>
          <p:nvPr>
            <p:ph idx="1"/>
          </p:nvPr>
        </p:nvSpPr>
        <p:spPr/>
        <p:txBody>
          <a:bodyPr/>
          <a:lstStyle/>
          <a:p>
            <a:r>
              <a:rPr lang="en-US" dirty="0"/>
              <a:t>Please provide date, pictures, and brief description on what was discussed</a:t>
            </a:r>
          </a:p>
        </p:txBody>
      </p:sp>
    </p:spTree>
    <p:extLst>
      <p:ext uri="{BB962C8B-B14F-4D97-AF65-F5344CB8AC3E}">
        <p14:creationId xmlns:p14="http://schemas.microsoft.com/office/powerpoint/2010/main" val="2312921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4FFF9-DC4D-894A-9A10-7DFF0A1A65BF}"/>
              </a:ext>
            </a:extLst>
          </p:cNvPr>
          <p:cNvSpPr>
            <a:spLocks noGrp="1"/>
          </p:cNvSpPr>
          <p:nvPr>
            <p:ph type="title"/>
          </p:nvPr>
        </p:nvSpPr>
        <p:spPr/>
        <p:txBody>
          <a:bodyPr/>
          <a:lstStyle/>
          <a:p>
            <a:r>
              <a:rPr lang="en-US" dirty="0"/>
              <a:t>Attendance at any DEI events</a:t>
            </a:r>
          </a:p>
        </p:txBody>
      </p:sp>
      <p:sp>
        <p:nvSpPr>
          <p:cNvPr id="3" name="Content Placeholder 2">
            <a:extLst>
              <a:ext uri="{FF2B5EF4-FFF2-40B4-BE49-F238E27FC236}">
                <a16:creationId xmlns:a16="http://schemas.microsoft.com/office/drawing/2014/main" id="{2CF53ECC-872C-6F47-9B59-2F0EE5BE2F3F}"/>
              </a:ext>
            </a:extLst>
          </p:cNvPr>
          <p:cNvSpPr>
            <a:spLocks noGrp="1"/>
          </p:cNvSpPr>
          <p:nvPr>
            <p:ph idx="1"/>
          </p:nvPr>
        </p:nvSpPr>
        <p:spPr/>
        <p:txBody>
          <a:bodyPr/>
          <a:lstStyle/>
          <a:p>
            <a:r>
              <a:rPr lang="en-US" dirty="0"/>
              <a:t>This can include any programs, activities, or presentations related to diversity, equity, or inclusion. </a:t>
            </a:r>
            <a:r>
              <a:rPr lang="en-US" u="sng" dirty="0"/>
              <a:t>Please list event(s), date(s), number of members in attendance, and attach a list of name(s) and photo(s) from event. Attendance at multiple events can be additive.</a:t>
            </a:r>
            <a:r>
              <a:rPr lang="en-US" dirty="0"/>
              <a:t> </a:t>
            </a:r>
          </a:p>
          <a:p>
            <a:r>
              <a:rPr lang="en-US" dirty="0"/>
              <a:t>Our expectation is that at least 70% of chapter attends</a:t>
            </a:r>
          </a:p>
        </p:txBody>
      </p:sp>
    </p:spTree>
    <p:extLst>
      <p:ext uri="{BB962C8B-B14F-4D97-AF65-F5344CB8AC3E}">
        <p14:creationId xmlns:p14="http://schemas.microsoft.com/office/powerpoint/2010/main" val="379561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ED29-BE5F-954E-82F0-2C2B7BA10436}"/>
              </a:ext>
            </a:extLst>
          </p:cNvPr>
          <p:cNvSpPr>
            <a:spLocks noGrp="1"/>
          </p:cNvSpPr>
          <p:nvPr>
            <p:ph type="title"/>
          </p:nvPr>
        </p:nvSpPr>
        <p:spPr/>
        <p:txBody>
          <a:bodyPr/>
          <a:lstStyle/>
          <a:p>
            <a:r>
              <a:rPr lang="en-US" dirty="0"/>
              <a:t>Chapter hosts brotherhood/sisterhood activities</a:t>
            </a:r>
          </a:p>
        </p:txBody>
      </p:sp>
      <p:sp>
        <p:nvSpPr>
          <p:cNvPr id="3" name="Content Placeholder 2">
            <a:extLst>
              <a:ext uri="{FF2B5EF4-FFF2-40B4-BE49-F238E27FC236}">
                <a16:creationId xmlns:a16="http://schemas.microsoft.com/office/drawing/2014/main" id="{38714E5B-4B98-7C4A-8728-65D1DC54C3B0}"/>
              </a:ext>
            </a:extLst>
          </p:cNvPr>
          <p:cNvSpPr>
            <a:spLocks noGrp="1"/>
          </p:cNvSpPr>
          <p:nvPr>
            <p:ph idx="1"/>
          </p:nvPr>
        </p:nvSpPr>
        <p:spPr/>
        <p:txBody>
          <a:bodyPr/>
          <a:lstStyle/>
          <a:p>
            <a:r>
              <a:rPr lang="en-US" dirty="0"/>
              <a:t>These should be alcohol-free events. It is expected that the chapter hosts 1 event per month of the semester. </a:t>
            </a:r>
            <a:r>
              <a:rPr lang="en-US" u="sng" dirty="0"/>
              <a:t>Please submit description of event, photo(s), and an attendance list with number of members total.</a:t>
            </a:r>
            <a:r>
              <a:rPr lang="en-US" dirty="0"/>
              <a:t> </a:t>
            </a:r>
          </a:p>
        </p:txBody>
      </p:sp>
    </p:spTree>
    <p:extLst>
      <p:ext uri="{BB962C8B-B14F-4D97-AF65-F5344CB8AC3E}">
        <p14:creationId xmlns:p14="http://schemas.microsoft.com/office/powerpoint/2010/main" val="116223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D225-D1F9-1649-AE62-C9624940011C}"/>
              </a:ext>
            </a:extLst>
          </p:cNvPr>
          <p:cNvSpPr>
            <a:spLocks noGrp="1"/>
          </p:cNvSpPr>
          <p:nvPr>
            <p:ph type="ctrTitle"/>
          </p:nvPr>
        </p:nvSpPr>
        <p:spPr/>
        <p:txBody>
          <a:bodyPr/>
          <a:lstStyle/>
          <a:p>
            <a:r>
              <a:rPr lang="en-US" dirty="0"/>
              <a:t>Chapter Management</a:t>
            </a:r>
          </a:p>
        </p:txBody>
      </p:sp>
      <p:sp>
        <p:nvSpPr>
          <p:cNvPr id="3" name="Subtitle 2">
            <a:extLst>
              <a:ext uri="{FF2B5EF4-FFF2-40B4-BE49-F238E27FC236}">
                <a16:creationId xmlns:a16="http://schemas.microsoft.com/office/drawing/2014/main" id="{5350C755-289D-8447-BABE-E9434399CD3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603866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E5E72-C334-1541-B6C5-540BE0664F28}"/>
              </a:ext>
            </a:extLst>
          </p:cNvPr>
          <p:cNvSpPr>
            <a:spLocks noGrp="1"/>
          </p:cNvSpPr>
          <p:nvPr>
            <p:ph type="title"/>
          </p:nvPr>
        </p:nvSpPr>
        <p:spPr/>
        <p:txBody>
          <a:bodyPr/>
          <a:lstStyle/>
          <a:p>
            <a:r>
              <a:rPr lang="en-US" dirty="0"/>
              <a:t>Members from chapter attend at least one event hosted by the </a:t>
            </a:r>
            <a:r>
              <a:rPr lang="en-US" b="1" u="sng" dirty="0"/>
              <a:t>IFC</a:t>
            </a:r>
            <a:r>
              <a:rPr lang="en-US" dirty="0"/>
              <a:t> or one of its chapters</a:t>
            </a:r>
          </a:p>
        </p:txBody>
      </p:sp>
      <p:sp>
        <p:nvSpPr>
          <p:cNvPr id="3" name="Content Placeholder 2">
            <a:extLst>
              <a:ext uri="{FF2B5EF4-FFF2-40B4-BE49-F238E27FC236}">
                <a16:creationId xmlns:a16="http://schemas.microsoft.com/office/drawing/2014/main" id="{D276F65C-F585-AC48-9B15-38BF09CF4C9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263595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E5E72-C334-1541-B6C5-540BE0664F28}"/>
              </a:ext>
            </a:extLst>
          </p:cNvPr>
          <p:cNvSpPr>
            <a:spLocks noGrp="1"/>
          </p:cNvSpPr>
          <p:nvPr>
            <p:ph type="title"/>
          </p:nvPr>
        </p:nvSpPr>
        <p:spPr/>
        <p:txBody>
          <a:bodyPr>
            <a:normAutofit fontScale="90000"/>
          </a:bodyPr>
          <a:lstStyle/>
          <a:p>
            <a:r>
              <a:rPr lang="en-US" dirty="0"/>
              <a:t>Members from chapter attend at least one event hosted by the </a:t>
            </a:r>
            <a:r>
              <a:rPr lang="en-US" b="1" u="sng" dirty="0" err="1"/>
              <a:t>Panhell</a:t>
            </a:r>
            <a:r>
              <a:rPr lang="en-US" dirty="0"/>
              <a:t> or one of its chapters</a:t>
            </a:r>
          </a:p>
        </p:txBody>
      </p:sp>
      <p:sp>
        <p:nvSpPr>
          <p:cNvPr id="3" name="Content Placeholder 2">
            <a:extLst>
              <a:ext uri="{FF2B5EF4-FFF2-40B4-BE49-F238E27FC236}">
                <a16:creationId xmlns:a16="http://schemas.microsoft.com/office/drawing/2014/main" id="{D276F65C-F585-AC48-9B15-38BF09CF4C9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676146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E5E72-C334-1541-B6C5-540BE0664F28}"/>
              </a:ext>
            </a:extLst>
          </p:cNvPr>
          <p:cNvSpPr>
            <a:spLocks noGrp="1"/>
          </p:cNvSpPr>
          <p:nvPr>
            <p:ph type="title"/>
          </p:nvPr>
        </p:nvSpPr>
        <p:spPr/>
        <p:txBody>
          <a:bodyPr>
            <a:normAutofit fontScale="90000"/>
          </a:bodyPr>
          <a:lstStyle/>
          <a:p>
            <a:r>
              <a:rPr lang="en-US" dirty="0"/>
              <a:t>Members from chapter attend at least one event hosted by the </a:t>
            </a:r>
            <a:r>
              <a:rPr lang="en-US" b="1" u="sng" dirty="0"/>
              <a:t>UGC</a:t>
            </a:r>
            <a:r>
              <a:rPr lang="en-US" dirty="0"/>
              <a:t> or one of its chapters</a:t>
            </a:r>
          </a:p>
        </p:txBody>
      </p:sp>
      <p:sp>
        <p:nvSpPr>
          <p:cNvPr id="3" name="Content Placeholder 2">
            <a:extLst>
              <a:ext uri="{FF2B5EF4-FFF2-40B4-BE49-F238E27FC236}">
                <a16:creationId xmlns:a16="http://schemas.microsoft.com/office/drawing/2014/main" id="{D276F65C-F585-AC48-9B15-38BF09CF4C9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395471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E5E72-C334-1541-B6C5-540BE0664F28}"/>
              </a:ext>
            </a:extLst>
          </p:cNvPr>
          <p:cNvSpPr>
            <a:spLocks noGrp="1"/>
          </p:cNvSpPr>
          <p:nvPr>
            <p:ph type="title"/>
          </p:nvPr>
        </p:nvSpPr>
        <p:spPr/>
        <p:txBody>
          <a:bodyPr>
            <a:normAutofit fontScale="90000"/>
          </a:bodyPr>
          <a:lstStyle/>
          <a:p>
            <a:r>
              <a:rPr lang="en-US" dirty="0"/>
              <a:t>Members from chapter attend at least one event hosted by any </a:t>
            </a:r>
            <a:r>
              <a:rPr lang="en-US" b="1" u="sng" dirty="0"/>
              <a:t>professional IGC fraternity/sorority</a:t>
            </a:r>
            <a:endParaRPr lang="en-US" dirty="0"/>
          </a:p>
        </p:txBody>
      </p:sp>
      <p:sp>
        <p:nvSpPr>
          <p:cNvPr id="3" name="Content Placeholder 2">
            <a:extLst>
              <a:ext uri="{FF2B5EF4-FFF2-40B4-BE49-F238E27FC236}">
                <a16:creationId xmlns:a16="http://schemas.microsoft.com/office/drawing/2014/main" id="{D276F65C-F585-AC48-9B15-38BF09CF4C9F}"/>
              </a:ext>
            </a:extLst>
          </p:cNvPr>
          <p:cNvSpPr>
            <a:spLocks noGrp="1"/>
          </p:cNvSpPr>
          <p:nvPr>
            <p:ph idx="1"/>
          </p:nvPr>
        </p:nvSpPr>
        <p:spPr/>
        <p:txBody>
          <a:bodyPr/>
          <a:lstStyle/>
          <a:p>
            <a:r>
              <a:rPr lang="en-US" dirty="0"/>
              <a:t>Professional IGC organizations = Alpha Kappa Psi, Delta Sigma Pi, Sigma Alpha Iota, and Theta Tau</a:t>
            </a:r>
          </a:p>
        </p:txBody>
      </p:sp>
    </p:spTree>
    <p:extLst>
      <p:ext uri="{BB962C8B-B14F-4D97-AF65-F5344CB8AC3E}">
        <p14:creationId xmlns:p14="http://schemas.microsoft.com/office/powerpoint/2010/main" val="7521007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D225-D1F9-1649-AE62-C9624940011C}"/>
              </a:ext>
            </a:extLst>
          </p:cNvPr>
          <p:cNvSpPr>
            <a:spLocks noGrp="1"/>
          </p:cNvSpPr>
          <p:nvPr>
            <p:ph type="ctrTitle"/>
          </p:nvPr>
        </p:nvSpPr>
        <p:spPr/>
        <p:txBody>
          <a:bodyPr/>
          <a:lstStyle/>
          <a:p>
            <a:r>
              <a:rPr lang="en-US" dirty="0"/>
              <a:t>Community Involvement</a:t>
            </a:r>
          </a:p>
        </p:txBody>
      </p:sp>
      <p:sp>
        <p:nvSpPr>
          <p:cNvPr id="3" name="Subtitle 2">
            <a:extLst>
              <a:ext uri="{FF2B5EF4-FFF2-40B4-BE49-F238E27FC236}">
                <a16:creationId xmlns:a16="http://schemas.microsoft.com/office/drawing/2014/main" id="{5350C755-289D-8447-BABE-E9434399CD3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73134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717D5-ED70-8447-971C-339BFB4CAAA4}"/>
              </a:ext>
            </a:extLst>
          </p:cNvPr>
          <p:cNvSpPr>
            <a:spLocks noGrp="1"/>
          </p:cNvSpPr>
          <p:nvPr>
            <p:ph type="title"/>
          </p:nvPr>
        </p:nvSpPr>
        <p:spPr/>
        <p:txBody>
          <a:bodyPr/>
          <a:lstStyle/>
          <a:p>
            <a:r>
              <a:rPr lang="en-US" dirty="0"/>
              <a:t>Community Service</a:t>
            </a:r>
          </a:p>
        </p:txBody>
      </p:sp>
      <p:sp>
        <p:nvSpPr>
          <p:cNvPr id="3" name="Content Placeholder 2">
            <a:extLst>
              <a:ext uri="{FF2B5EF4-FFF2-40B4-BE49-F238E27FC236}">
                <a16:creationId xmlns:a16="http://schemas.microsoft.com/office/drawing/2014/main" id="{95CB7801-16A0-3546-97BA-F524169F0182}"/>
              </a:ext>
            </a:extLst>
          </p:cNvPr>
          <p:cNvSpPr>
            <a:spLocks noGrp="1"/>
          </p:cNvSpPr>
          <p:nvPr>
            <p:ph idx="1"/>
          </p:nvPr>
        </p:nvSpPr>
        <p:spPr/>
        <p:txBody>
          <a:bodyPr/>
          <a:lstStyle/>
          <a:p>
            <a:r>
              <a:rPr lang="en-US" dirty="0"/>
              <a:t>These are events where the chapter members participate in a charitable event by donating TIME to help an organization or cause This would be any amount of time (hours and minutes) that members volunteered. THIS IS NOT THE SAME AS PHILANTHROPY. </a:t>
            </a:r>
            <a:r>
              <a:rPr lang="en-US" u="sng" dirty="0"/>
              <a:t>Please list the event(s), date(s), </a:t>
            </a:r>
            <a:r>
              <a:rPr lang="en-US" u="sng" dirty="0">
                <a:solidFill>
                  <a:srgbClr val="FF0000"/>
                </a:solidFill>
              </a:rPr>
              <a:t>start and end time OR total hours</a:t>
            </a:r>
            <a:r>
              <a:rPr lang="en-US" u="sng" dirty="0"/>
              <a:t>, list of member(s), and photo(s).</a:t>
            </a:r>
            <a:r>
              <a:rPr lang="en-US" dirty="0"/>
              <a:t> </a:t>
            </a:r>
          </a:p>
          <a:p>
            <a:r>
              <a:rPr lang="en-US" dirty="0"/>
              <a:t>TCNJ EMS services do not count as there is payment for work</a:t>
            </a:r>
          </a:p>
          <a:p>
            <a:r>
              <a:rPr lang="en-US" dirty="0"/>
              <a:t>Student teaching, clinicals, practicum do not count</a:t>
            </a:r>
          </a:p>
        </p:txBody>
      </p:sp>
    </p:spTree>
    <p:extLst>
      <p:ext uri="{BB962C8B-B14F-4D97-AF65-F5344CB8AC3E}">
        <p14:creationId xmlns:p14="http://schemas.microsoft.com/office/powerpoint/2010/main" val="38569707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D722E-E272-1744-BFD9-B9BBBA8EF59D}"/>
              </a:ext>
            </a:extLst>
          </p:cNvPr>
          <p:cNvSpPr>
            <a:spLocks noGrp="1"/>
          </p:cNvSpPr>
          <p:nvPr>
            <p:ph type="title"/>
          </p:nvPr>
        </p:nvSpPr>
        <p:spPr/>
        <p:txBody>
          <a:bodyPr/>
          <a:lstStyle/>
          <a:p>
            <a:r>
              <a:rPr lang="en-US" dirty="0"/>
              <a:t>Philanthropy</a:t>
            </a:r>
          </a:p>
        </p:txBody>
      </p:sp>
      <p:sp>
        <p:nvSpPr>
          <p:cNvPr id="3" name="Content Placeholder 2">
            <a:extLst>
              <a:ext uri="{FF2B5EF4-FFF2-40B4-BE49-F238E27FC236}">
                <a16:creationId xmlns:a16="http://schemas.microsoft.com/office/drawing/2014/main" id="{D9DDF021-3248-FB49-8841-1825732C8F6A}"/>
              </a:ext>
            </a:extLst>
          </p:cNvPr>
          <p:cNvSpPr>
            <a:spLocks noGrp="1"/>
          </p:cNvSpPr>
          <p:nvPr>
            <p:ph idx="1"/>
          </p:nvPr>
        </p:nvSpPr>
        <p:spPr/>
        <p:txBody>
          <a:bodyPr/>
          <a:lstStyle/>
          <a:p>
            <a:r>
              <a:rPr lang="en-US" dirty="0"/>
              <a:t>This section is for money or items (clothes, musical instruments, canned goods, etc.) donated. This can be from events the chapter hosted for a philanthropy, events the chapter attended on behalf of another organization, or you paid to pie someone in the face or bought an empanada at a bake sale (as examples).If items are donated, just list the items and the amount (25 t-shirts, 2 clarinets, etc.) and we'll calculate that out for you so you get the appropriate credit. THIS IS NOT THE SAME AS COMMUNITY SERVICE. </a:t>
            </a:r>
            <a:r>
              <a:rPr lang="en-US" u="sng" dirty="0"/>
              <a:t>Please </a:t>
            </a:r>
            <a:r>
              <a:rPr lang="en-US" u="sng" dirty="0">
                <a:solidFill>
                  <a:srgbClr val="FF0000"/>
                </a:solidFill>
              </a:rPr>
              <a:t>list the amount donated or raised </a:t>
            </a:r>
            <a:r>
              <a:rPr lang="en-US" u="sng" dirty="0"/>
              <a:t>and the charity receiving the donation.</a:t>
            </a:r>
            <a:endParaRPr lang="en-US" dirty="0"/>
          </a:p>
        </p:txBody>
      </p:sp>
    </p:spTree>
    <p:extLst>
      <p:ext uri="{BB962C8B-B14F-4D97-AF65-F5344CB8AC3E}">
        <p14:creationId xmlns:p14="http://schemas.microsoft.com/office/powerpoint/2010/main" val="4139748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A658F-72DD-C44B-89CD-B4A9555B39A8}"/>
              </a:ext>
            </a:extLst>
          </p:cNvPr>
          <p:cNvSpPr>
            <a:spLocks noGrp="1"/>
          </p:cNvSpPr>
          <p:nvPr>
            <p:ph type="title"/>
          </p:nvPr>
        </p:nvSpPr>
        <p:spPr/>
        <p:txBody>
          <a:bodyPr/>
          <a:lstStyle/>
          <a:p>
            <a:r>
              <a:rPr lang="en-US" dirty="0"/>
              <a:t>Attends all council meetings</a:t>
            </a:r>
          </a:p>
        </p:txBody>
      </p:sp>
      <p:sp>
        <p:nvSpPr>
          <p:cNvPr id="3" name="Content Placeholder 2">
            <a:extLst>
              <a:ext uri="{FF2B5EF4-FFF2-40B4-BE49-F238E27FC236}">
                <a16:creationId xmlns:a16="http://schemas.microsoft.com/office/drawing/2014/main" id="{D354338E-0B1A-FA45-A309-AC675CA09263}"/>
              </a:ext>
            </a:extLst>
          </p:cNvPr>
          <p:cNvSpPr>
            <a:spLocks noGrp="1"/>
          </p:cNvSpPr>
          <p:nvPr>
            <p:ph idx="1"/>
          </p:nvPr>
        </p:nvSpPr>
        <p:spPr/>
        <p:txBody>
          <a:bodyPr/>
          <a:lstStyle/>
          <a:p>
            <a:r>
              <a:rPr lang="en-US" dirty="0"/>
              <a:t>This will be confirmed for you by staff. YOU DO NOT HAVE TO ASK THE COUNCILS FOR ATTENDANCE RECORDS.</a:t>
            </a:r>
          </a:p>
        </p:txBody>
      </p:sp>
    </p:spTree>
    <p:extLst>
      <p:ext uri="{BB962C8B-B14F-4D97-AF65-F5344CB8AC3E}">
        <p14:creationId xmlns:p14="http://schemas.microsoft.com/office/powerpoint/2010/main" val="37859287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818B-73C2-4E4A-B27A-656A170EA102}"/>
              </a:ext>
            </a:extLst>
          </p:cNvPr>
          <p:cNvSpPr>
            <a:spLocks noGrp="1"/>
          </p:cNvSpPr>
          <p:nvPr>
            <p:ph type="title"/>
          </p:nvPr>
        </p:nvSpPr>
        <p:spPr/>
        <p:txBody>
          <a:bodyPr/>
          <a:lstStyle/>
          <a:p>
            <a:r>
              <a:rPr lang="en-US" dirty="0"/>
              <a:t>Chapter members apply to serve on council and/or council committees</a:t>
            </a:r>
          </a:p>
        </p:txBody>
      </p:sp>
      <p:sp>
        <p:nvSpPr>
          <p:cNvPr id="3" name="Content Placeholder 2">
            <a:extLst>
              <a:ext uri="{FF2B5EF4-FFF2-40B4-BE49-F238E27FC236}">
                <a16:creationId xmlns:a16="http://schemas.microsoft.com/office/drawing/2014/main" id="{6589398A-18CF-4617-9A26-ECEC8EC2B90A}"/>
              </a:ext>
            </a:extLst>
          </p:cNvPr>
          <p:cNvSpPr>
            <a:spLocks noGrp="1"/>
          </p:cNvSpPr>
          <p:nvPr>
            <p:ph idx="1"/>
          </p:nvPr>
        </p:nvSpPr>
        <p:spPr/>
        <p:txBody>
          <a:bodyPr/>
          <a:lstStyle/>
          <a:p>
            <a:r>
              <a:rPr lang="en-US" dirty="0"/>
              <a:t>Council meaning IFC, IGC, </a:t>
            </a:r>
            <a:r>
              <a:rPr lang="en-US" dirty="0" err="1"/>
              <a:t>Panhell</a:t>
            </a:r>
            <a:r>
              <a:rPr lang="en-US" dirty="0"/>
              <a:t>, PFC (coming soon!), UGC</a:t>
            </a:r>
          </a:p>
        </p:txBody>
      </p:sp>
    </p:spTree>
    <p:extLst>
      <p:ext uri="{BB962C8B-B14F-4D97-AF65-F5344CB8AC3E}">
        <p14:creationId xmlns:p14="http://schemas.microsoft.com/office/powerpoint/2010/main" val="2164323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BDC35-85FD-4FB4-9231-37433B513746}"/>
              </a:ext>
            </a:extLst>
          </p:cNvPr>
          <p:cNvSpPr>
            <a:spLocks noGrp="1"/>
          </p:cNvSpPr>
          <p:nvPr>
            <p:ph type="title"/>
          </p:nvPr>
        </p:nvSpPr>
        <p:spPr/>
        <p:txBody>
          <a:bodyPr/>
          <a:lstStyle/>
          <a:p>
            <a:r>
              <a:rPr lang="en-US" dirty="0"/>
              <a:t>Chapter attends ALL required Council events</a:t>
            </a:r>
          </a:p>
        </p:txBody>
      </p:sp>
      <p:sp>
        <p:nvSpPr>
          <p:cNvPr id="3" name="Content Placeholder 2">
            <a:extLst>
              <a:ext uri="{FF2B5EF4-FFF2-40B4-BE49-F238E27FC236}">
                <a16:creationId xmlns:a16="http://schemas.microsoft.com/office/drawing/2014/main" id="{F57A995D-D869-40CC-ACEF-AC57A53F7C1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07308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40E54-03C6-DF44-B427-B3E15F103F73}"/>
              </a:ext>
            </a:extLst>
          </p:cNvPr>
          <p:cNvSpPr>
            <a:spLocks noGrp="1"/>
          </p:cNvSpPr>
          <p:nvPr>
            <p:ph type="title"/>
          </p:nvPr>
        </p:nvSpPr>
        <p:spPr/>
        <p:txBody>
          <a:bodyPr/>
          <a:lstStyle/>
          <a:p>
            <a:r>
              <a:rPr lang="en-US" dirty="0"/>
              <a:t>All paperwork is submitted on time.</a:t>
            </a:r>
          </a:p>
        </p:txBody>
      </p:sp>
      <p:sp>
        <p:nvSpPr>
          <p:cNvPr id="3" name="Content Placeholder 2">
            <a:extLst>
              <a:ext uri="{FF2B5EF4-FFF2-40B4-BE49-F238E27FC236}">
                <a16:creationId xmlns:a16="http://schemas.microsoft.com/office/drawing/2014/main" id="{79E5C349-D16D-0145-91DA-DA5508BE1225}"/>
              </a:ext>
            </a:extLst>
          </p:cNvPr>
          <p:cNvSpPr>
            <a:spLocks noGrp="1"/>
          </p:cNvSpPr>
          <p:nvPr>
            <p:ph idx="1"/>
          </p:nvPr>
        </p:nvSpPr>
        <p:spPr/>
        <p:txBody>
          <a:bodyPr/>
          <a:lstStyle/>
          <a:p>
            <a:r>
              <a:rPr lang="en-US" dirty="0"/>
              <a:t>This will be confirmed by staff.</a:t>
            </a:r>
          </a:p>
          <a:p>
            <a:r>
              <a:rPr lang="en-US" dirty="0"/>
              <a:t>Includes: any recruitment and new member education forms, initiation forms, </a:t>
            </a:r>
            <a:r>
              <a:rPr lang="en-US" b="1" dirty="0"/>
              <a:t>certificate of insurance copy, bylaws, </a:t>
            </a:r>
            <a:r>
              <a:rPr lang="en-US" dirty="0"/>
              <a:t>etc.</a:t>
            </a:r>
          </a:p>
          <a:p>
            <a:pPr lvl="1"/>
            <a:r>
              <a:rPr lang="en-US" i="1" dirty="0"/>
              <a:t>Please make sure we have a copy of your insurance on file as well as your bylaws</a:t>
            </a:r>
          </a:p>
        </p:txBody>
      </p:sp>
    </p:spTree>
    <p:extLst>
      <p:ext uri="{BB962C8B-B14F-4D97-AF65-F5344CB8AC3E}">
        <p14:creationId xmlns:p14="http://schemas.microsoft.com/office/powerpoint/2010/main" val="4228483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Attends all Presidents/Council Meetings hosed by FSL</a:t>
            </a:r>
          </a:p>
        </p:txBody>
      </p:sp>
      <p:sp>
        <p:nvSpPr>
          <p:cNvPr id="3" name="Content Placeholder 2"/>
          <p:cNvSpPr>
            <a:spLocks noGrp="1"/>
          </p:cNvSpPr>
          <p:nvPr>
            <p:ph idx="1"/>
          </p:nvPr>
        </p:nvSpPr>
        <p:spPr/>
        <p:txBody>
          <a:bodyPr/>
          <a:lstStyle/>
          <a:p>
            <a:r>
              <a:rPr lang="fr-FR" dirty="0"/>
              <a:t>This </a:t>
            </a:r>
            <a:r>
              <a:rPr lang="fr-FR" dirty="0" err="1"/>
              <a:t>will</a:t>
            </a:r>
            <a:r>
              <a:rPr lang="fr-FR" dirty="0"/>
              <a:t> </a:t>
            </a:r>
            <a:r>
              <a:rPr lang="fr-FR" dirty="0" err="1"/>
              <a:t>be</a:t>
            </a:r>
            <a:r>
              <a:rPr lang="fr-FR" dirty="0"/>
              <a:t> </a:t>
            </a:r>
            <a:r>
              <a:rPr lang="fr-FR" dirty="0" err="1"/>
              <a:t>confirmed</a:t>
            </a:r>
            <a:r>
              <a:rPr lang="fr-FR" dirty="0"/>
              <a:t> for </a:t>
            </a:r>
            <a:r>
              <a:rPr lang="fr-FR" dirty="0" err="1"/>
              <a:t>you</a:t>
            </a:r>
            <a:r>
              <a:rPr lang="fr-FR" dirty="0"/>
              <a:t> by staff.</a:t>
            </a:r>
            <a:endParaRPr lang="en-US" dirty="0"/>
          </a:p>
        </p:txBody>
      </p:sp>
    </p:spTree>
    <p:extLst>
      <p:ext uri="{BB962C8B-B14F-4D97-AF65-F5344CB8AC3E}">
        <p14:creationId xmlns:p14="http://schemas.microsoft.com/office/powerpoint/2010/main" val="11025613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0219C-3CCE-43B0-B365-64B49755A538}"/>
              </a:ext>
            </a:extLst>
          </p:cNvPr>
          <p:cNvSpPr>
            <a:spLocks noGrp="1"/>
          </p:cNvSpPr>
          <p:nvPr>
            <p:ph type="title"/>
          </p:nvPr>
        </p:nvSpPr>
        <p:spPr/>
        <p:txBody>
          <a:bodyPr/>
          <a:lstStyle/>
          <a:p>
            <a:r>
              <a:rPr lang="en-US" dirty="0"/>
              <a:t>Attendance at non-FSL, TCNJ events</a:t>
            </a:r>
          </a:p>
        </p:txBody>
      </p:sp>
      <p:sp>
        <p:nvSpPr>
          <p:cNvPr id="3" name="Content Placeholder 2">
            <a:extLst>
              <a:ext uri="{FF2B5EF4-FFF2-40B4-BE49-F238E27FC236}">
                <a16:creationId xmlns:a16="http://schemas.microsoft.com/office/drawing/2014/main" id="{DBFBB099-82D6-45EC-BE3A-D2FA53024CFA}"/>
              </a:ext>
            </a:extLst>
          </p:cNvPr>
          <p:cNvSpPr>
            <a:spLocks noGrp="1"/>
          </p:cNvSpPr>
          <p:nvPr>
            <p:ph idx="1"/>
          </p:nvPr>
        </p:nvSpPr>
        <p:spPr/>
        <p:txBody>
          <a:bodyPr/>
          <a:lstStyle/>
          <a:p>
            <a:r>
              <a:rPr lang="en-US" dirty="0"/>
              <a:t>This is for non-Greek events. It can include athletics, college lectures, collections on display, other student org events, etc. These can be additive over the course of the semester.</a:t>
            </a:r>
          </a:p>
        </p:txBody>
      </p:sp>
    </p:spTree>
    <p:extLst>
      <p:ext uri="{BB962C8B-B14F-4D97-AF65-F5344CB8AC3E}">
        <p14:creationId xmlns:p14="http://schemas.microsoft.com/office/powerpoint/2010/main" val="21152029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DAAB0-64D3-48EC-AFC4-3ECA9DECDBF5}"/>
              </a:ext>
            </a:extLst>
          </p:cNvPr>
          <p:cNvSpPr>
            <a:spLocks noGrp="1"/>
          </p:cNvSpPr>
          <p:nvPr>
            <p:ph type="title"/>
          </p:nvPr>
        </p:nvSpPr>
        <p:spPr/>
        <p:txBody>
          <a:bodyPr/>
          <a:lstStyle/>
          <a:p>
            <a:r>
              <a:rPr lang="en-US" dirty="0"/>
              <a:t>Percentage of members involved in other co-curricular activities</a:t>
            </a:r>
          </a:p>
        </p:txBody>
      </p:sp>
      <p:sp>
        <p:nvSpPr>
          <p:cNvPr id="3" name="Content Placeholder 2">
            <a:extLst>
              <a:ext uri="{FF2B5EF4-FFF2-40B4-BE49-F238E27FC236}">
                <a16:creationId xmlns:a16="http://schemas.microsoft.com/office/drawing/2014/main" id="{3EB59EE0-FA3C-48A9-A7DB-8983106F2012}"/>
              </a:ext>
            </a:extLst>
          </p:cNvPr>
          <p:cNvSpPr>
            <a:spLocks noGrp="1"/>
          </p:cNvSpPr>
          <p:nvPr>
            <p:ph idx="1"/>
          </p:nvPr>
        </p:nvSpPr>
        <p:spPr/>
        <p:txBody>
          <a:bodyPr/>
          <a:lstStyle/>
          <a:p>
            <a:r>
              <a:rPr lang="en-US" dirty="0"/>
              <a:t>Please include list of names and their involvement</a:t>
            </a:r>
          </a:p>
        </p:txBody>
      </p:sp>
    </p:spTree>
    <p:extLst>
      <p:ext uri="{BB962C8B-B14F-4D97-AF65-F5344CB8AC3E}">
        <p14:creationId xmlns:p14="http://schemas.microsoft.com/office/powerpoint/2010/main" val="6876605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091C3-518A-4856-B2EC-2173D7BC44A7}"/>
              </a:ext>
            </a:extLst>
          </p:cNvPr>
          <p:cNvSpPr>
            <a:spLocks noGrp="1"/>
          </p:cNvSpPr>
          <p:nvPr>
            <p:ph type="title"/>
          </p:nvPr>
        </p:nvSpPr>
        <p:spPr/>
        <p:txBody>
          <a:bodyPr/>
          <a:lstStyle/>
          <a:p>
            <a:r>
              <a:rPr lang="en-US" dirty="0"/>
              <a:t>Members are Ambassadors, CA’s, CUB, SFB, or SG</a:t>
            </a:r>
          </a:p>
        </p:txBody>
      </p:sp>
      <p:sp>
        <p:nvSpPr>
          <p:cNvPr id="3" name="Content Placeholder 2">
            <a:extLst>
              <a:ext uri="{FF2B5EF4-FFF2-40B4-BE49-F238E27FC236}">
                <a16:creationId xmlns:a16="http://schemas.microsoft.com/office/drawing/2014/main" id="{21CC02A6-A225-4333-90AD-0F2C608F2315}"/>
              </a:ext>
            </a:extLst>
          </p:cNvPr>
          <p:cNvSpPr>
            <a:spLocks noGrp="1"/>
          </p:cNvSpPr>
          <p:nvPr>
            <p:ph idx="1"/>
          </p:nvPr>
        </p:nvSpPr>
        <p:spPr/>
        <p:txBody>
          <a:bodyPr/>
          <a:lstStyle/>
          <a:p>
            <a:r>
              <a:rPr lang="en-US" dirty="0"/>
              <a:t>1 point per member, max 5 points</a:t>
            </a:r>
          </a:p>
          <a:p>
            <a:r>
              <a:rPr lang="en-US" dirty="0"/>
              <a:t>Please provide the name of each student, the organization they are a part of, and verification from an advisor</a:t>
            </a:r>
          </a:p>
        </p:txBody>
      </p:sp>
    </p:spTree>
    <p:extLst>
      <p:ext uri="{BB962C8B-B14F-4D97-AF65-F5344CB8AC3E}">
        <p14:creationId xmlns:p14="http://schemas.microsoft.com/office/powerpoint/2010/main" val="2142490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466FA-30E2-44FA-8AD0-2A1F08377162}"/>
              </a:ext>
            </a:extLst>
          </p:cNvPr>
          <p:cNvSpPr>
            <a:spLocks noGrp="1"/>
          </p:cNvSpPr>
          <p:nvPr>
            <p:ph type="title"/>
          </p:nvPr>
        </p:nvSpPr>
        <p:spPr/>
        <p:txBody>
          <a:bodyPr/>
          <a:lstStyle/>
          <a:p>
            <a:r>
              <a:rPr lang="en-US" dirty="0"/>
              <a:t>BONUS</a:t>
            </a:r>
          </a:p>
        </p:txBody>
      </p:sp>
      <p:sp>
        <p:nvSpPr>
          <p:cNvPr id="3" name="Content Placeholder 2">
            <a:extLst>
              <a:ext uri="{FF2B5EF4-FFF2-40B4-BE49-F238E27FC236}">
                <a16:creationId xmlns:a16="http://schemas.microsoft.com/office/drawing/2014/main" id="{BC5720C8-01F4-4023-B3B5-F3767AD3F42C}"/>
              </a:ext>
            </a:extLst>
          </p:cNvPr>
          <p:cNvSpPr>
            <a:spLocks noGrp="1"/>
          </p:cNvSpPr>
          <p:nvPr>
            <p:ph idx="1"/>
          </p:nvPr>
        </p:nvSpPr>
        <p:spPr/>
        <p:txBody>
          <a:bodyPr/>
          <a:lstStyle/>
          <a:p>
            <a:r>
              <a:rPr lang="en-US" dirty="0"/>
              <a:t>This section is an opportunity for you to recognize your chapter's achievements outside of the prescribed areas outlined in the sections already.</a:t>
            </a:r>
          </a:p>
          <a:p>
            <a:r>
              <a:rPr lang="en-US" dirty="0"/>
              <a:t>For each submission, you can earn up to </a:t>
            </a:r>
            <a:r>
              <a:rPr lang="en-US" b="1" dirty="0"/>
              <a:t>2 points, with a max of 5 submissions (totaling 10 additional points that are applicable to your overall score).</a:t>
            </a:r>
          </a:p>
          <a:p>
            <a:r>
              <a:rPr lang="en-US" dirty="0"/>
              <a:t>If there is something you want to highlight, this is the place to do it!!</a:t>
            </a:r>
            <a:endParaRPr lang="en-US" b="1" dirty="0"/>
          </a:p>
          <a:p>
            <a:endParaRPr lang="en-US" dirty="0"/>
          </a:p>
        </p:txBody>
      </p:sp>
    </p:spTree>
    <p:extLst>
      <p:ext uri="{BB962C8B-B14F-4D97-AF65-F5344CB8AC3E}">
        <p14:creationId xmlns:p14="http://schemas.microsoft.com/office/powerpoint/2010/main" val="1620859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9D41D-12C7-40FC-9614-27D9F78C301A}"/>
              </a:ext>
            </a:extLst>
          </p:cNvPr>
          <p:cNvSpPr>
            <a:spLocks noGrp="1"/>
          </p:cNvSpPr>
          <p:nvPr>
            <p:ph type="title"/>
          </p:nvPr>
        </p:nvSpPr>
        <p:spPr/>
        <p:txBody>
          <a:bodyPr/>
          <a:lstStyle/>
          <a:p>
            <a:r>
              <a:rPr lang="en-US" dirty="0"/>
              <a:t>Risk Management Case Study</a:t>
            </a:r>
          </a:p>
        </p:txBody>
      </p:sp>
      <p:sp>
        <p:nvSpPr>
          <p:cNvPr id="3" name="Content Placeholder 2">
            <a:extLst>
              <a:ext uri="{FF2B5EF4-FFF2-40B4-BE49-F238E27FC236}">
                <a16:creationId xmlns:a16="http://schemas.microsoft.com/office/drawing/2014/main" id="{05F497F4-FDE7-467D-8C84-BDF70657C93B}"/>
              </a:ext>
            </a:extLst>
          </p:cNvPr>
          <p:cNvSpPr>
            <a:spLocks noGrp="1"/>
          </p:cNvSpPr>
          <p:nvPr>
            <p:ph idx="1"/>
          </p:nvPr>
        </p:nvSpPr>
        <p:spPr/>
        <p:txBody>
          <a:bodyPr/>
          <a:lstStyle/>
          <a:p>
            <a:r>
              <a:rPr lang="en-US" dirty="0"/>
              <a:t>Min. 2 members per chapter</a:t>
            </a:r>
          </a:p>
        </p:txBody>
      </p:sp>
    </p:spTree>
    <p:extLst>
      <p:ext uri="{BB962C8B-B14F-4D97-AF65-F5344CB8AC3E}">
        <p14:creationId xmlns:p14="http://schemas.microsoft.com/office/powerpoint/2010/main" val="13261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92FFC-9DA2-4C80-9CF9-C9475E267C45}"/>
              </a:ext>
            </a:extLst>
          </p:cNvPr>
          <p:cNvSpPr>
            <a:spLocks noGrp="1"/>
          </p:cNvSpPr>
          <p:nvPr>
            <p:ph type="title"/>
          </p:nvPr>
        </p:nvSpPr>
        <p:spPr/>
        <p:txBody>
          <a:bodyPr/>
          <a:lstStyle/>
          <a:p>
            <a:r>
              <a:rPr lang="en-US" dirty="0"/>
              <a:t>Exit Strategy </a:t>
            </a:r>
            <a:r>
              <a:rPr lang="en-US" sz="3200" dirty="0"/>
              <a:t>(</a:t>
            </a:r>
            <a:r>
              <a:rPr lang="en-US" sz="3200" i="1" dirty="0"/>
              <a:t>hosted by the Office of Co-Curricular and Leadership Development)</a:t>
            </a:r>
            <a:endParaRPr lang="en-US" sz="3200" dirty="0"/>
          </a:p>
        </p:txBody>
      </p:sp>
      <p:sp>
        <p:nvSpPr>
          <p:cNvPr id="3" name="Content Placeholder 2">
            <a:extLst>
              <a:ext uri="{FF2B5EF4-FFF2-40B4-BE49-F238E27FC236}">
                <a16:creationId xmlns:a16="http://schemas.microsoft.com/office/drawing/2014/main" id="{5F03C63C-632D-4EA1-BDA7-BA1DB18DDE31}"/>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90774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91D38-5201-4C7E-AA3A-D280BF3815F2}"/>
              </a:ext>
            </a:extLst>
          </p:cNvPr>
          <p:cNvSpPr>
            <a:spLocks noGrp="1"/>
          </p:cNvSpPr>
          <p:nvPr>
            <p:ph type="title"/>
          </p:nvPr>
        </p:nvSpPr>
        <p:spPr/>
        <p:txBody>
          <a:bodyPr/>
          <a:lstStyle/>
          <a:p>
            <a:r>
              <a:rPr lang="en-US" dirty="0"/>
              <a:t>All new and initiated members have completed Plaid Tightrope Training</a:t>
            </a:r>
          </a:p>
        </p:txBody>
      </p:sp>
      <p:sp>
        <p:nvSpPr>
          <p:cNvPr id="3" name="Content Placeholder 2">
            <a:extLst>
              <a:ext uri="{FF2B5EF4-FFF2-40B4-BE49-F238E27FC236}">
                <a16:creationId xmlns:a16="http://schemas.microsoft.com/office/drawing/2014/main" id="{D021EAF8-F9BB-4EE8-8FB6-23DAB0172811}"/>
              </a:ext>
            </a:extLst>
          </p:cNvPr>
          <p:cNvSpPr>
            <a:spLocks noGrp="1"/>
          </p:cNvSpPr>
          <p:nvPr>
            <p:ph idx="1"/>
          </p:nvPr>
        </p:nvSpPr>
        <p:spPr/>
        <p:txBody>
          <a:bodyPr/>
          <a:lstStyle/>
          <a:p>
            <a:r>
              <a:rPr lang="en-US" dirty="0"/>
              <a:t>Confirmed by staff</a:t>
            </a:r>
          </a:p>
        </p:txBody>
      </p:sp>
    </p:spTree>
    <p:extLst>
      <p:ext uri="{BB962C8B-B14F-4D97-AF65-F5344CB8AC3E}">
        <p14:creationId xmlns:p14="http://schemas.microsoft.com/office/powerpoint/2010/main" val="2203542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F211-26A6-4777-90A1-67404C4747FB}"/>
              </a:ext>
            </a:extLst>
          </p:cNvPr>
          <p:cNvSpPr>
            <a:spLocks noGrp="1"/>
          </p:cNvSpPr>
          <p:nvPr>
            <p:ph type="title"/>
          </p:nvPr>
        </p:nvSpPr>
        <p:spPr/>
        <p:txBody>
          <a:bodyPr/>
          <a:lstStyle/>
          <a:p>
            <a:r>
              <a:rPr lang="en-US" dirty="0"/>
              <a:t>Assessment Packet Training</a:t>
            </a:r>
          </a:p>
        </p:txBody>
      </p:sp>
      <p:sp>
        <p:nvSpPr>
          <p:cNvPr id="3" name="Content Placeholder 2">
            <a:extLst>
              <a:ext uri="{FF2B5EF4-FFF2-40B4-BE49-F238E27FC236}">
                <a16:creationId xmlns:a16="http://schemas.microsoft.com/office/drawing/2014/main" id="{F27686D2-8064-4BC3-95DC-1D14F9799FDF}"/>
              </a:ext>
            </a:extLst>
          </p:cNvPr>
          <p:cNvSpPr>
            <a:spLocks noGrp="1"/>
          </p:cNvSpPr>
          <p:nvPr>
            <p:ph idx="1"/>
          </p:nvPr>
        </p:nvSpPr>
        <p:spPr/>
        <p:txBody>
          <a:bodyPr/>
          <a:lstStyle/>
          <a:p>
            <a:r>
              <a:rPr lang="en-US" dirty="0"/>
              <a:t>Confirmed by staff</a:t>
            </a:r>
          </a:p>
        </p:txBody>
      </p:sp>
    </p:spTree>
    <p:extLst>
      <p:ext uri="{BB962C8B-B14F-4D97-AF65-F5344CB8AC3E}">
        <p14:creationId xmlns:p14="http://schemas.microsoft.com/office/powerpoint/2010/main" val="2667415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B548F-BF40-B849-A746-5AA9D4E21289}"/>
              </a:ext>
            </a:extLst>
          </p:cNvPr>
          <p:cNvSpPr>
            <a:spLocks noGrp="1"/>
          </p:cNvSpPr>
          <p:nvPr>
            <p:ph type="title"/>
          </p:nvPr>
        </p:nvSpPr>
        <p:spPr/>
        <p:txBody>
          <a:bodyPr/>
          <a:lstStyle/>
          <a:p>
            <a:r>
              <a:rPr lang="en-US" dirty="0"/>
              <a:t>Chapter president meets bi-weekly with FSL Staff</a:t>
            </a:r>
          </a:p>
        </p:txBody>
      </p:sp>
      <p:sp>
        <p:nvSpPr>
          <p:cNvPr id="3" name="Content Placeholder 2">
            <a:extLst>
              <a:ext uri="{FF2B5EF4-FFF2-40B4-BE49-F238E27FC236}">
                <a16:creationId xmlns:a16="http://schemas.microsoft.com/office/drawing/2014/main" id="{887DB441-70A0-D44B-8C00-2317261BD3BA}"/>
              </a:ext>
            </a:extLst>
          </p:cNvPr>
          <p:cNvSpPr>
            <a:spLocks noGrp="1"/>
          </p:cNvSpPr>
          <p:nvPr>
            <p:ph idx="1"/>
          </p:nvPr>
        </p:nvSpPr>
        <p:spPr/>
        <p:txBody>
          <a:bodyPr/>
          <a:lstStyle/>
          <a:p>
            <a:r>
              <a:rPr lang="en-US" dirty="0"/>
              <a:t>This will be confirmed for you by staff.</a:t>
            </a:r>
          </a:p>
        </p:txBody>
      </p:sp>
    </p:spTree>
    <p:extLst>
      <p:ext uri="{BB962C8B-B14F-4D97-AF65-F5344CB8AC3E}">
        <p14:creationId xmlns:p14="http://schemas.microsoft.com/office/powerpoint/2010/main" val="3951957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1371</Words>
  <Application>Microsoft Office PowerPoint</Application>
  <PresentationFormat>Widescreen</PresentationFormat>
  <Paragraphs>96</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Calibri Light</vt:lpstr>
      <vt:lpstr>Office Theme</vt:lpstr>
      <vt:lpstr>Chapter Name</vt:lpstr>
      <vt:lpstr>Academics</vt:lpstr>
      <vt:lpstr>Chapter Management</vt:lpstr>
      <vt:lpstr>All paperwork is submitted on time.</vt:lpstr>
      <vt:lpstr>Risk Management Case Study</vt:lpstr>
      <vt:lpstr>Exit Strategy (hosted by the Office of Co-Curricular and Leadership Development)</vt:lpstr>
      <vt:lpstr>All new and initiated members have completed Plaid Tightrope Training</vt:lpstr>
      <vt:lpstr>Assessment Packet Training</vt:lpstr>
      <vt:lpstr>Chapter president meets bi-weekly with FSL Staff</vt:lpstr>
      <vt:lpstr>New Member Educator/Intake Coordinator meets with FSL Staff</vt:lpstr>
      <vt:lpstr>New member Education/Intake program is approved by Advisor</vt:lpstr>
      <vt:lpstr>Dyad Strategies Survey (part two)</vt:lpstr>
      <vt:lpstr>Current with National Dues</vt:lpstr>
      <vt:lpstr>Attends a National/Regional Convention, Conclave, Leadership Training</vt:lpstr>
      <vt:lpstr>Applied for Award</vt:lpstr>
      <vt:lpstr>Receives Awards</vt:lpstr>
      <vt:lpstr>Has Faculty/Staff Advisor outside of FSL Staff</vt:lpstr>
      <vt:lpstr>Alumni Advisor attends Chapter/Exec meetings</vt:lpstr>
      <vt:lpstr>Chapter communicates with alumni</vt:lpstr>
      <vt:lpstr>Member Development</vt:lpstr>
      <vt:lpstr>Risk Management and Harm Reduction</vt:lpstr>
      <vt:lpstr>Leadership, Professional, or Career Development</vt:lpstr>
      <vt:lpstr>Undergraduate Research</vt:lpstr>
      <vt:lpstr>CE Interns</vt:lpstr>
      <vt:lpstr>Internships in Field of Study</vt:lpstr>
      <vt:lpstr>Healthy Living and Wellness</vt:lpstr>
      <vt:lpstr>Chapter Hosts an Internal Workshop on Diversity, Equity, and Inclusion for Members</vt:lpstr>
      <vt:lpstr>Attendance at any DEI events</vt:lpstr>
      <vt:lpstr>Chapter hosts brotherhood/sisterhood activities</vt:lpstr>
      <vt:lpstr>Members from chapter attend at least one event hosted by the IFC or one of its chapters</vt:lpstr>
      <vt:lpstr>Members from chapter attend at least one event hosted by the Panhell or one of its chapters</vt:lpstr>
      <vt:lpstr>Members from chapter attend at least one event hosted by the UGC or one of its chapters</vt:lpstr>
      <vt:lpstr>Members from chapter attend at least one event hosted by any professional IGC fraternity/sorority</vt:lpstr>
      <vt:lpstr>Community Involvement</vt:lpstr>
      <vt:lpstr>Community Service</vt:lpstr>
      <vt:lpstr>Philanthropy</vt:lpstr>
      <vt:lpstr>Attends all council meetings</vt:lpstr>
      <vt:lpstr>Chapter members apply to serve on council and/or council committees</vt:lpstr>
      <vt:lpstr>Chapter attends ALL required Council events</vt:lpstr>
      <vt:lpstr>Attends all Presidents/Council Meetings hosed by FSL</vt:lpstr>
      <vt:lpstr>Attendance at non-FSL, TCNJ events</vt:lpstr>
      <vt:lpstr>Percentage of members involved in other co-curricular activities</vt:lpstr>
      <vt:lpstr>Members are Ambassadors, CA’s, CUB, SFB, or SG</vt:lpstr>
      <vt:lpstr>BONUS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Name</dc:title>
  <dc:creator>Aimee Wardle</dc:creator>
  <cp:lastModifiedBy>Aimee Wardle</cp:lastModifiedBy>
  <cp:revision>14</cp:revision>
  <dcterms:created xsi:type="dcterms:W3CDTF">2020-09-11T17:35:12Z</dcterms:created>
  <dcterms:modified xsi:type="dcterms:W3CDTF">2023-01-27T14:34:09Z</dcterms:modified>
</cp:coreProperties>
</file>